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
  </p:notesMasterIdLst>
  <p:sldIdLst>
    <p:sldId id="283" r:id="rId2"/>
    <p:sldId id="277" r:id="rId3"/>
    <p:sldId id="278" r:id="rId4"/>
    <p:sldId id="282" r:id="rId5"/>
  </p:sldIdLst>
  <p:sldSz cx="7559675" cy="10439400"/>
  <p:notesSz cx="6858000" cy="9144000"/>
  <p:embeddedFontLst>
    <p:embeddedFont>
      <p:font typeface="Roboto" panose="02000000000000000000" pitchFamily="2" charset="0"/>
      <p:regular r:id="rId7"/>
      <p:bold r:id="rId8"/>
      <p:italic r:id="rId9"/>
      <p:boldItalic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65" userDrawn="1">
          <p15:clr>
            <a:srgbClr val="747775"/>
          </p15:clr>
        </p15:guide>
        <p15:guide id="2" pos="2358"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E7E"/>
    <a:srgbClr val="EFF4F7"/>
    <a:srgbClr val="538DAE"/>
    <a:srgbClr val="4B819F"/>
    <a:srgbClr val="406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646" autoAdjust="0"/>
  </p:normalViewPr>
  <p:slideViewPr>
    <p:cSldViewPr snapToGrid="0">
      <p:cViewPr varScale="1">
        <p:scale>
          <a:sx n="77" d="100"/>
          <a:sy n="77" d="100"/>
        </p:scale>
        <p:origin x="2912" y="200"/>
      </p:cViewPr>
      <p:guideLst>
        <p:guide orient="horz" pos="3265"/>
        <p:guide pos="2358"/>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87788" y="685800"/>
            <a:ext cx="2483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2F8AB177-03AF-0542-8817-5F03A759CAB9}"/>
            </a:ext>
          </a:extLst>
        </p:cNvPr>
        <p:cNvGrpSpPr/>
        <p:nvPr/>
      </p:nvGrpSpPr>
      <p:grpSpPr>
        <a:xfrm>
          <a:off x="0" y="0"/>
          <a:ext cx="0" cy="0"/>
          <a:chOff x="0" y="0"/>
          <a:chExt cx="0" cy="0"/>
        </a:xfrm>
      </p:grpSpPr>
      <p:sp>
        <p:nvSpPr>
          <p:cNvPr id="104" name="Google Shape;104;g2c9647f6c8d_0_89:notes">
            <a:extLst>
              <a:ext uri="{FF2B5EF4-FFF2-40B4-BE49-F238E27FC236}">
                <a16:creationId xmlns:a16="http://schemas.microsoft.com/office/drawing/2014/main" id="{F6AB3294-E9CD-578C-8CBF-FC738B3B01BD}"/>
              </a:ext>
            </a:extLst>
          </p:cNvPr>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9647f6c8d_0_89:notes">
            <a:extLst>
              <a:ext uri="{FF2B5EF4-FFF2-40B4-BE49-F238E27FC236}">
                <a16:creationId xmlns:a16="http://schemas.microsoft.com/office/drawing/2014/main" id="{08D1A651-EA38-D698-0E63-A8F3AC25C3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8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4027DF6D-FD3B-F6E1-30A4-81718F46CEB3}"/>
            </a:ext>
          </a:extLst>
        </p:cNvPr>
        <p:cNvGrpSpPr/>
        <p:nvPr/>
      </p:nvGrpSpPr>
      <p:grpSpPr>
        <a:xfrm>
          <a:off x="0" y="0"/>
          <a:ext cx="0" cy="0"/>
          <a:chOff x="0" y="0"/>
          <a:chExt cx="0" cy="0"/>
        </a:xfrm>
      </p:grpSpPr>
      <p:sp>
        <p:nvSpPr>
          <p:cNvPr id="104" name="Google Shape;104;g2c9647f6c8d_0_89:notes">
            <a:extLst>
              <a:ext uri="{FF2B5EF4-FFF2-40B4-BE49-F238E27FC236}">
                <a16:creationId xmlns:a16="http://schemas.microsoft.com/office/drawing/2014/main" id="{21B7E803-6E47-6AC9-FA15-CCCF55A7976D}"/>
              </a:ext>
            </a:extLst>
          </p:cNvPr>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9647f6c8d_0_89:notes">
            <a:extLst>
              <a:ext uri="{FF2B5EF4-FFF2-40B4-BE49-F238E27FC236}">
                <a16:creationId xmlns:a16="http://schemas.microsoft.com/office/drawing/2014/main" id="{B8DA1E5D-DDBA-33BA-B2F1-AB27EDAC42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087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366A91A3-A9C2-3245-24DF-B346F39239E4}"/>
            </a:ext>
          </a:extLst>
        </p:cNvPr>
        <p:cNvGrpSpPr/>
        <p:nvPr/>
      </p:nvGrpSpPr>
      <p:grpSpPr>
        <a:xfrm>
          <a:off x="0" y="0"/>
          <a:ext cx="0" cy="0"/>
          <a:chOff x="0" y="0"/>
          <a:chExt cx="0" cy="0"/>
        </a:xfrm>
      </p:grpSpPr>
      <p:sp>
        <p:nvSpPr>
          <p:cNvPr id="104" name="Google Shape;104;g2c9647f6c8d_0_89:notes">
            <a:extLst>
              <a:ext uri="{FF2B5EF4-FFF2-40B4-BE49-F238E27FC236}">
                <a16:creationId xmlns:a16="http://schemas.microsoft.com/office/drawing/2014/main" id="{2AF0AE52-A3BB-0D0D-CA7F-7BAF387624AF}"/>
              </a:ext>
            </a:extLst>
          </p:cNvPr>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9647f6c8d_0_89:notes">
            <a:extLst>
              <a:ext uri="{FF2B5EF4-FFF2-40B4-BE49-F238E27FC236}">
                <a16:creationId xmlns:a16="http://schemas.microsoft.com/office/drawing/2014/main" id="{5E3C1196-45DC-09D8-03D3-FAD46BBCA2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941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59281732-82F7-35E0-1958-EA0A92404F7F}"/>
            </a:ext>
          </a:extLst>
        </p:cNvPr>
        <p:cNvGrpSpPr/>
        <p:nvPr/>
      </p:nvGrpSpPr>
      <p:grpSpPr>
        <a:xfrm>
          <a:off x="0" y="0"/>
          <a:ext cx="0" cy="0"/>
          <a:chOff x="0" y="0"/>
          <a:chExt cx="0" cy="0"/>
        </a:xfrm>
      </p:grpSpPr>
      <p:sp>
        <p:nvSpPr>
          <p:cNvPr id="104" name="Google Shape;104;g2c9647f6c8d_0_89:notes">
            <a:extLst>
              <a:ext uri="{FF2B5EF4-FFF2-40B4-BE49-F238E27FC236}">
                <a16:creationId xmlns:a16="http://schemas.microsoft.com/office/drawing/2014/main" id="{11432A01-6BB3-31EB-A1FC-CEF191B967A4}"/>
              </a:ext>
            </a:extLst>
          </p:cNvPr>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9647f6c8d_0_89:notes">
            <a:extLst>
              <a:ext uri="{FF2B5EF4-FFF2-40B4-BE49-F238E27FC236}">
                <a16:creationId xmlns:a16="http://schemas.microsoft.com/office/drawing/2014/main" id="{8E438A7A-341A-7231-38EB-98C1D0F5A7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31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57705" y="4365680"/>
            <a:ext cx="7044600" cy="17085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57705" y="2339232"/>
            <a:ext cx="7044600" cy="6934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57705" y="2339232"/>
            <a:ext cx="3306900" cy="6934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3995291" y="2339232"/>
            <a:ext cx="3306900" cy="6934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57705" y="1127727"/>
            <a:ext cx="2321700" cy="15339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57705" y="2820535"/>
            <a:ext cx="2321700" cy="6453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5325" y="913690"/>
            <a:ext cx="5264700" cy="8303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780000" y="-254"/>
            <a:ext cx="3780000" cy="1044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19508" y="2503032"/>
            <a:ext cx="3344400" cy="3008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19508" y="5689531"/>
            <a:ext cx="3344400" cy="250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083839" y="1469689"/>
            <a:ext cx="3172200" cy="75000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57705" y="8586994"/>
            <a:ext cx="4959600" cy="12282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57705" y="2245153"/>
            <a:ext cx="7044600" cy="3985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57705" y="6398217"/>
            <a:ext cx="7044600" cy="2640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7705" y="903288"/>
            <a:ext cx="7044600" cy="1162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57705" y="2339232"/>
            <a:ext cx="7044600" cy="69345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004788" y="9465147"/>
            <a:ext cx="453600" cy="7989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45E85578-7B40-CD05-D7EB-D56B05F2B4F8}"/>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29FAB42-1D43-DE65-DBB5-6A843D6B3FF8}"/>
              </a:ext>
            </a:extLst>
          </p:cNvPr>
          <p:cNvPicPr>
            <a:picLocks noChangeAspect="1"/>
          </p:cNvPicPr>
          <p:nvPr/>
        </p:nvPicPr>
        <p:blipFill>
          <a:blip r:embed="rId3"/>
          <a:srcRect l="1501" t="28831" r="14761" b="2026"/>
          <a:stretch>
            <a:fillRect/>
          </a:stretch>
        </p:blipFill>
        <p:spPr>
          <a:xfrm>
            <a:off x="-5" y="0"/>
            <a:ext cx="7559675" cy="4057244"/>
          </a:xfrm>
          <a:prstGeom prst="rect">
            <a:avLst/>
          </a:prstGeom>
        </p:spPr>
      </p:pic>
      <p:pic>
        <p:nvPicPr>
          <p:cNvPr id="12" name="Google Shape;106;p25">
            <a:extLst>
              <a:ext uri="{FF2B5EF4-FFF2-40B4-BE49-F238E27FC236}">
                <a16:creationId xmlns:a16="http://schemas.microsoft.com/office/drawing/2014/main" id="{6D576EB2-46E3-FF38-209B-8EECDBFC4203}"/>
              </a:ext>
            </a:extLst>
          </p:cNvPr>
          <p:cNvPicPr preferRelativeResize="0"/>
          <p:nvPr/>
        </p:nvPicPr>
        <p:blipFill rotWithShape="1">
          <a:blip r:embed="rId4">
            <a:alphaModFix/>
          </a:blip>
          <a:srcRect/>
          <a:stretch/>
        </p:blipFill>
        <p:spPr>
          <a:xfrm>
            <a:off x="0" y="3083225"/>
            <a:ext cx="7559675" cy="974018"/>
          </a:xfrm>
          <a:prstGeom prst="rect">
            <a:avLst/>
          </a:prstGeom>
          <a:noFill/>
          <a:ln>
            <a:noFill/>
          </a:ln>
        </p:spPr>
      </p:pic>
      <p:pic>
        <p:nvPicPr>
          <p:cNvPr id="13" name="Google Shape;107;p25">
            <a:extLst>
              <a:ext uri="{FF2B5EF4-FFF2-40B4-BE49-F238E27FC236}">
                <a16:creationId xmlns:a16="http://schemas.microsoft.com/office/drawing/2014/main" id="{4E0E576A-4CB1-8266-ECDB-7E0043ABB0A4}"/>
              </a:ext>
            </a:extLst>
          </p:cNvPr>
          <p:cNvPicPr preferRelativeResize="0">
            <a:picLocks noChangeAspect="1"/>
          </p:cNvPicPr>
          <p:nvPr/>
        </p:nvPicPr>
        <p:blipFill rotWithShape="1">
          <a:blip r:embed="rId5">
            <a:alphaModFix/>
          </a:blip>
          <a:srcRect/>
          <a:stretch/>
        </p:blipFill>
        <p:spPr>
          <a:xfrm>
            <a:off x="2576330" y="4198133"/>
            <a:ext cx="2333990" cy="612000"/>
          </a:xfrm>
          <a:prstGeom prst="rect">
            <a:avLst/>
          </a:prstGeom>
          <a:noFill/>
          <a:ln>
            <a:noFill/>
          </a:ln>
        </p:spPr>
      </p:pic>
      <p:sp>
        <p:nvSpPr>
          <p:cNvPr id="18" name="Google Shape;110;p15">
            <a:extLst>
              <a:ext uri="{FF2B5EF4-FFF2-40B4-BE49-F238E27FC236}">
                <a16:creationId xmlns:a16="http://schemas.microsoft.com/office/drawing/2014/main" id="{87ADDFC0-BD6E-EAE5-C025-EBDBCCD8D014}"/>
              </a:ext>
            </a:extLst>
          </p:cNvPr>
          <p:cNvSpPr/>
          <p:nvPr/>
        </p:nvSpPr>
        <p:spPr>
          <a:xfrm>
            <a:off x="0" y="5096958"/>
            <a:ext cx="7559676" cy="473699"/>
          </a:xfrm>
          <a:prstGeom prst="rect">
            <a:avLst/>
          </a:prstGeom>
          <a:solidFill>
            <a:srgbClr val="1A4E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MX" sz="1800" b="1" dirty="0">
                <a:solidFill>
                  <a:schemeClr val="bg1"/>
                </a:solidFill>
                <a:latin typeface="Roboto" panose="02000000000000000000" pitchFamily="2" charset="0"/>
                <a:ea typeface="Roboto" panose="02000000000000000000" pitchFamily="2" charset="0"/>
              </a:rPr>
              <a:t>ALERTA LEGAL – CONTRATACIONES CON EL ESTADO</a:t>
            </a:r>
            <a:endParaRPr sz="1800" b="1" dirty="0">
              <a:solidFill>
                <a:schemeClr val="bg1"/>
              </a:solidFill>
              <a:latin typeface="Roboto" panose="02000000000000000000" pitchFamily="2" charset="0"/>
              <a:ea typeface="Roboto" panose="02000000000000000000" pitchFamily="2" charset="0"/>
            </a:endParaRPr>
          </a:p>
        </p:txBody>
      </p:sp>
      <p:pic>
        <p:nvPicPr>
          <p:cNvPr id="8" name="Imagen 7" descr="Icono&#10;&#10;Descripción generada automáticamente">
            <a:extLst>
              <a:ext uri="{FF2B5EF4-FFF2-40B4-BE49-F238E27FC236}">
                <a16:creationId xmlns:a16="http://schemas.microsoft.com/office/drawing/2014/main" id="{556BAF0F-C250-6AEB-FAD7-6B83C135704A}"/>
              </a:ext>
            </a:extLst>
          </p:cNvPr>
          <p:cNvPicPr>
            <a:picLocks noChangeAspect="1"/>
          </p:cNvPicPr>
          <p:nvPr/>
        </p:nvPicPr>
        <p:blipFill>
          <a:blip r:embed="rId6"/>
          <a:stretch>
            <a:fillRect/>
          </a:stretch>
        </p:blipFill>
        <p:spPr>
          <a:xfrm rot="10800000">
            <a:off x="973778" y="9204971"/>
            <a:ext cx="639122" cy="639122"/>
          </a:xfrm>
          <a:prstGeom prst="rect">
            <a:avLst/>
          </a:prstGeom>
        </p:spPr>
      </p:pic>
      <p:sp>
        <p:nvSpPr>
          <p:cNvPr id="6" name="Google Shape;110;p15">
            <a:extLst>
              <a:ext uri="{FF2B5EF4-FFF2-40B4-BE49-F238E27FC236}">
                <a16:creationId xmlns:a16="http://schemas.microsoft.com/office/drawing/2014/main" id="{85733960-3102-E318-4DED-0BB8E609EE2D}"/>
              </a:ext>
            </a:extLst>
          </p:cNvPr>
          <p:cNvSpPr/>
          <p:nvPr/>
        </p:nvSpPr>
        <p:spPr>
          <a:xfrm>
            <a:off x="2587185" y="8982204"/>
            <a:ext cx="2148114" cy="45719"/>
          </a:xfrm>
          <a:prstGeom prst="rect">
            <a:avLst/>
          </a:prstGeom>
          <a:solidFill>
            <a:srgbClr val="1A4E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bg1"/>
              </a:solidFill>
              <a:latin typeface="Roboto" panose="02000000000000000000" pitchFamily="2" charset="0"/>
              <a:ea typeface="Roboto" panose="02000000000000000000" pitchFamily="2" charset="0"/>
            </a:endParaRPr>
          </a:p>
        </p:txBody>
      </p:sp>
      <p:sp>
        <p:nvSpPr>
          <p:cNvPr id="10" name="Google Shape;58;p13">
            <a:extLst>
              <a:ext uri="{FF2B5EF4-FFF2-40B4-BE49-F238E27FC236}">
                <a16:creationId xmlns:a16="http://schemas.microsoft.com/office/drawing/2014/main" id="{2C009B92-D303-5529-FA12-D99C8539BD97}"/>
              </a:ext>
            </a:extLst>
          </p:cNvPr>
          <p:cNvSpPr txBox="1"/>
          <p:nvPr/>
        </p:nvSpPr>
        <p:spPr>
          <a:xfrm>
            <a:off x="1714499" y="9295460"/>
            <a:ext cx="3602567" cy="635243"/>
          </a:xfrm>
          <a:prstGeom prst="rect">
            <a:avLst/>
          </a:prstGeom>
          <a:noFill/>
          <a:ln>
            <a:noFill/>
          </a:ln>
        </p:spPr>
        <p:txBody>
          <a:bodyPr spcFirstLastPara="1" wrap="square" lIns="91425" tIns="91425" rIns="91425" bIns="91425" anchor="t" anchorCtr="0">
            <a:noAutofit/>
          </a:bodyPr>
          <a:lstStyle/>
          <a:p>
            <a:pPr lvl="0"/>
            <a:r>
              <a:rPr lang="es-MX" sz="1800" dirty="0">
                <a:solidFill>
                  <a:schemeClr val="bg2"/>
                </a:solidFill>
                <a:latin typeface="Roboto" panose="02000000000000000000" pitchFamily="2" charset="0"/>
                <a:ea typeface="Roboto" panose="02000000000000000000" pitchFamily="2" charset="0"/>
                <a:cs typeface="Roboto Medium"/>
                <a:sym typeface="Roboto Medium"/>
              </a:rPr>
              <a:t>Conoce aquí más detalles.</a:t>
            </a:r>
          </a:p>
        </p:txBody>
      </p:sp>
      <p:sp>
        <p:nvSpPr>
          <p:cNvPr id="2" name="Google Shape;58;p13">
            <a:extLst>
              <a:ext uri="{FF2B5EF4-FFF2-40B4-BE49-F238E27FC236}">
                <a16:creationId xmlns:a16="http://schemas.microsoft.com/office/drawing/2014/main" id="{DAF9518B-1EAC-56A2-890E-C9C1062EBCE8}"/>
              </a:ext>
            </a:extLst>
          </p:cNvPr>
          <p:cNvSpPr txBox="1"/>
          <p:nvPr/>
        </p:nvSpPr>
        <p:spPr>
          <a:xfrm>
            <a:off x="440957" y="5851901"/>
            <a:ext cx="6604736" cy="2570122"/>
          </a:xfrm>
          <a:prstGeom prst="rect">
            <a:avLst/>
          </a:prstGeom>
          <a:noFill/>
          <a:ln>
            <a:noFill/>
          </a:ln>
        </p:spPr>
        <p:txBody>
          <a:bodyPr spcFirstLastPara="1" wrap="square" lIns="91425" tIns="91425" rIns="91425" bIns="91425" anchor="t" anchorCtr="0">
            <a:noAutofit/>
          </a:bodyPr>
          <a:lstStyle/>
          <a:p>
            <a:pPr algn="ctr"/>
            <a:r>
              <a:rPr lang="es-PE" sz="2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Aprueban la </a:t>
            </a:r>
            <a:r>
              <a:rPr lang="es-MX" sz="28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Directiva del Procedimiento Administrativo Sancionador de Instituciones Arbitrales y Centros de Administración de Juntas de Prevención y Resolución de Disputas</a:t>
            </a:r>
            <a:endParaRPr lang="es-PE" sz="28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58;p13">
            <a:extLst>
              <a:ext uri="{FF2B5EF4-FFF2-40B4-BE49-F238E27FC236}">
                <a16:creationId xmlns:a16="http://schemas.microsoft.com/office/drawing/2014/main" id="{D94AF65B-7022-F14F-7AA1-0A3DCD6CB90E}"/>
              </a:ext>
            </a:extLst>
          </p:cNvPr>
          <p:cNvSpPr txBox="1"/>
          <p:nvPr/>
        </p:nvSpPr>
        <p:spPr>
          <a:xfrm>
            <a:off x="357705" y="8368236"/>
            <a:ext cx="6844257" cy="424126"/>
          </a:xfrm>
          <a:prstGeom prst="rect">
            <a:avLst/>
          </a:prstGeom>
          <a:noFill/>
          <a:ln>
            <a:noFill/>
          </a:ln>
        </p:spPr>
        <p:txBody>
          <a:bodyPr spcFirstLastPara="1" wrap="square" lIns="91425" tIns="91425" rIns="91425" bIns="91425" anchor="t" anchorCtr="0">
            <a:noAutofit/>
          </a:bodyPr>
          <a:lstStyle/>
          <a:p>
            <a:pPr algn="ctr"/>
            <a:r>
              <a:rPr lang="es-PE" sz="1600" dirty="0">
                <a:solidFill>
                  <a:schemeClr val="bg2"/>
                </a:solidFill>
                <a:latin typeface="Roboto" panose="02000000000000000000" pitchFamily="2" charset="0"/>
                <a:ea typeface="Roboto" panose="02000000000000000000" pitchFamily="2" charset="0"/>
                <a:cs typeface="Roboto" panose="02000000000000000000" pitchFamily="2" charset="0"/>
              </a:rPr>
              <a:t>Resolución de Presidencia Ejecutiva </a:t>
            </a:r>
            <a:r>
              <a:rPr lang="es-PE" sz="1600" dirty="0" err="1">
                <a:solidFill>
                  <a:schemeClr val="bg2"/>
                </a:solidFill>
                <a:latin typeface="Roboto" panose="02000000000000000000" pitchFamily="2" charset="0"/>
                <a:ea typeface="Roboto" panose="02000000000000000000" pitchFamily="2" charset="0"/>
                <a:cs typeface="Roboto" panose="02000000000000000000" pitchFamily="2" charset="0"/>
              </a:rPr>
              <a:t>N°</a:t>
            </a:r>
            <a:r>
              <a:rPr lang="es-PE" sz="1600" dirty="0">
                <a:solidFill>
                  <a:schemeClr val="bg2"/>
                </a:solidFill>
                <a:latin typeface="Roboto" panose="02000000000000000000" pitchFamily="2" charset="0"/>
                <a:ea typeface="Roboto" panose="02000000000000000000" pitchFamily="2" charset="0"/>
                <a:cs typeface="Roboto" panose="02000000000000000000" pitchFamily="2" charset="0"/>
              </a:rPr>
              <a:t> D000055-2025-OECE-PRE</a:t>
            </a:r>
          </a:p>
        </p:txBody>
      </p:sp>
    </p:spTree>
    <p:extLst>
      <p:ext uri="{BB962C8B-B14F-4D97-AF65-F5344CB8AC3E}">
        <p14:creationId xmlns:p14="http://schemas.microsoft.com/office/powerpoint/2010/main" val="3796621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958ED290-9420-BCD3-C6A3-98819EC61452}"/>
            </a:ext>
          </a:extLst>
        </p:cNvPr>
        <p:cNvGrpSpPr/>
        <p:nvPr/>
      </p:nvGrpSpPr>
      <p:grpSpPr>
        <a:xfrm>
          <a:off x="0" y="0"/>
          <a:ext cx="0" cy="0"/>
          <a:chOff x="0" y="0"/>
          <a:chExt cx="0" cy="0"/>
        </a:xfrm>
      </p:grpSpPr>
      <p:pic>
        <p:nvPicPr>
          <p:cNvPr id="29" name="Google Shape;107;p25">
            <a:extLst>
              <a:ext uri="{FF2B5EF4-FFF2-40B4-BE49-F238E27FC236}">
                <a16:creationId xmlns:a16="http://schemas.microsoft.com/office/drawing/2014/main" id="{7D77A416-0413-1FD7-2814-B075C3B61332}"/>
              </a:ext>
            </a:extLst>
          </p:cNvPr>
          <p:cNvPicPr preferRelativeResize="0"/>
          <p:nvPr/>
        </p:nvPicPr>
        <p:blipFill rotWithShape="1">
          <a:blip r:embed="rId3">
            <a:alphaModFix/>
          </a:blip>
          <a:srcRect/>
          <a:stretch/>
        </p:blipFill>
        <p:spPr>
          <a:xfrm>
            <a:off x="2770215" y="9695948"/>
            <a:ext cx="1946219" cy="510322"/>
          </a:xfrm>
          <a:prstGeom prst="rect">
            <a:avLst/>
          </a:prstGeom>
          <a:noFill/>
          <a:ln>
            <a:noFill/>
          </a:ln>
        </p:spPr>
      </p:pic>
      <p:sp>
        <p:nvSpPr>
          <p:cNvPr id="2" name="Google Shape;110;p15">
            <a:extLst>
              <a:ext uri="{FF2B5EF4-FFF2-40B4-BE49-F238E27FC236}">
                <a16:creationId xmlns:a16="http://schemas.microsoft.com/office/drawing/2014/main" id="{0589A9A9-D084-A730-6F9E-3F31345647FD}"/>
              </a:ext>
            </a:extLst>
          </p:cNvPr>
          <p:cNvSpPr/>
          <p:nvPr/>
        </p:nvSpPr>
        <p:spPr>
          <a:xfrm>
            <a:off x="0" y="0"/>
            <a:ext cx="7559676" cy="1131088"/>
          </a:xfrm>
          <a:prstGeom prst="rect">
            <a:avLst/>
          </a:prstGeom>
          <a:solidFill>
            <a:srgbClr val="1A4E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38DAE"/>
              </a:solidFill>
            </a:endParaRPr>
          </a:p>
        </p:txBody>
      </p:sp>
      <p:sp>
        <p:nvSpPr>
          <p:cNvPr id="3" name="CuadroTexto 2">
            <a:extLst>
              <a:ext uri="{FF2B5EF4-FFF2-40B4-BE49-F238E27FC236}">
                <a16:creationId xmlns:a16="http://schemas.microsoft.com/office/drawing/2014/main" id="{81D39740-755D-D07D-4556-FBCBDF34D8B6}"/>
              </a:ext>
            </a:extLst>
          </p:cNvPr>
          <p:cNvSpPr txBox="1"/>
          <p:nvPr/>
        </p:nvSpPr>
        <p:spPr>
          <a:xfrm>
            <a:off x="374904" y="1406409"/>
            <a:ext cx="5531745" cy="1169551"/>
          </a:xfrm>
          <a:prstGeom prst="rect">
            <a:avLst/>
          </a:prstGeom>
          <a:noFill/>
        </p:spPr>
        <p:txBody>
          <a:bodyPr wrap="square">
            <a:spAutoFit/>
          </a:bodyPr>
          <a:lstStyle/>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Mediante resolución publicada el sábado 13 de septiembre de 2025 en el Diario Oficial </a:t>
            </a:r>
            <a:r>
              <a:rPr lang="es-PE"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El Peruano</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se aprobó la Directiva N° 012-2025-OECE-CD del Procedimiento Administrativo Sancionador de Instituciones Arbitrales y Centros de Administración de Juntas de Prevención y Resolución de Disputas (Directiva),  que </a:t>
            </a:r>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entró en vigor</a:t>
            </a:r>
            <a:endPar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1" name="CuadroTexto 10">
            <a:extLst>
              <a:ext uri="{FF2B5EF4-FFF2-40B4-BE49-F238E27FC236}">
                <a16:creationId xmlns:a16="http://schemas.microsoft.com/office/drawing/2014/main" id="{0E20F2DA-ADA7-CA22-7CC3-09B63187A54A}"/>
              </a:ext>
            </a:extLst>
          </p:cNvPr>
          <p:cNvSpPr txBox="1"/>
          <p:nvPr/>
        </p:nvSpPr>
        <p:spPr>
          <a:xfrm>
            <a:off x="358500" y="3036076"/>
            <a:ext cx="6809866" cy="1169551"/>
          </a:xfrm>
          <a:prstGeom prst="rect">
            <a:avLst/>
          </a:prstGeom>
          <a:noFill/>
        </p:spPr>
        <p:txBody>
          <a:bodyPr wrap="square">
            <a:spAutoFit/>
          </a:bodyPr>
          <a:lstStyle/>
          <a:p>
            <a:pPr marL="69850" algn="just" fontAlgn="base"/>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La Directiva establece las reglas del Procedimiento Administrativo Sancionador (PAS) que el OECE inicia contra las Instituciones Arbitrales (IA) y Centros de Administración de Juntas de Prevención y Resolución de Disputas (CAJPRD) inscritos en el REGAJU, en el marco de la Ley N° 32069, Ley General de Contrataciones Públicas, y su Reglamento.</a:t>
            </a:r>
          </a:p>
        </p:txBody>
      </p:sp>
      <p:sp>
        <p:nvSpPr>
          <p:cNvPr id="13" name="Google Shape;110;p15">
            <a:extLst>
              <a:ext uri="{FF2B5EF4-FFF2-40B4-BE49-F238E27FC236}">
                <a16:creationId xmlns:a16="http://schemas.microsoft.com/office/drawing/2014/main" id="{E3C42EA5-BBC8-1B37-3C11-67A4B214B57C}"/>
              </a:ext>
            </a:extLst>
          </p:cNvPr>
          <p:cNvSpPr/>
          <p:nvPr/>
        </p:nvSpPr>
        <p:spPr>
          <a:xfrm>
            <a:off x="0" y="0"/>
            <a:ext cx="7559676" cy="1131088"/>
          </a:xfrm>
          <a:prstGeom prst="rect">
            <a:avLst/>
          </a:prstGeom>
          <a:solidFill>
            <a:srgbClr val="1A4E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38DAE"/>
              </a:solidFill>
            </a:endParaRPr>
          </a:p>
        </p:txBody>
      </p:sp>
      <p:sp>
        <p:nvSpPr>
          <p:cNvPr id="8" name="CuadroTexto 7">
            <a:extLst>
              <a:ext uri="{FF2B5EF4-FFF2-40B4-BE49-F238E27FC236}">
                <a16:creationId xmlns:a16="http://schemas.microsoft.com/office/drawing/2014/main" id="{D2A0E733-EFB3-60A0-E700-0F8E6DBF1D92}"/>
              </a:ext>
            </a:extLst>
          </p:cNvPr>
          <p:cNvSpPr txBox="1"/>
          <p:nvPr/>
        </p:nvSpPr>
        <p:spPr>
          <a:xfrm>
            <a:off x="1587061" y="4851063"/>
            <a:ext cx="5597709" cy="1538883"/>
          </a:xfrm>
          <a:prstGeom prst="rect">
            <a:avLst/>
          </a:prstGeom>
          <a:noFill/>
        </p:spPr>
        <p:txBody>
          <a:bodyPr wrap="square">
            <a:spAutoFit/>
          </a:bodyPr>
          <a:lstStyle/>
          <a:p>
            <a:pPr lvl="1"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Fases del PAS: </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El PAS se desarrolla a través de dos fases: i) Fase Instructora y  ii) Fase Sancionadora</a:t>
            </a:r>
            <a:r>
              <a:rPr lang="en-US"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t>
            </a:r>
          </a:p>
          <a:p>
            <a:pPr lvl="1" algn="just"/>
            <a:endParaRPr lang="es-PE" sz="9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lvl="1"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Unidades de Organización Competentes: </a:t>
            </a:r>
            <a:r>
              <a:rPr lang="es-MX"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La Directiva establece las Subdirecciones de la Dirección del REGAJU responsables de la instrucción y sanción del PAS, así como las actividades específicas que estarán a su cargo.</a:t>
            </a:r>
          </a:p>
        </p:txBody>
      </p:sp>
      <p:sp>
        <p:nvSpPr>
          <p:cNvPr id="20" name="CuadroTexto 19">
            <a:extLst>
              <a:ext uri="{FF2B5EF4-FFF2-40B4-BE49-F238E27FC236}">
                <a16:creationId xmlns:a16="http://schemas.microsoft.com/office/drawing/2014/main" id="{5844414D-0D9B-B626-5805-F3020DA1679D}"/>
              </a:ext>
            </a:extLst>
          </p:cNvPr>
          <p:cNvSpPr txBox="1"/>
          <p:nvPr/>
        </p:nvSpPr>
        <p:spPr>
          <a:xfrm>
            <a:off x="273515" y="4505393"/>
            <a:ext cx="2686751" cy="338554"/>
          </a:xfrm>
          <a:prstGeom prst="rect">
            <a:avLst/>
          </a:prstGeom>
          <a:noFill/>
        </p:spPr>
        <p:txBody>
          <a:bodyPr wrap="square">
            <a:spAutoFit/>
          </a:bodyPr>
          <a:lstStyle/>
          <a:p>
            <a:pPr marL="69850" indent="0" algn="just" fontAlgn="base">
              <a:buNone/>
            </a:pPr>
            <a:r>
              <a:rPr lang="es-ES" sz="1600" b="1" i="0" u="none" strike="noStrike" dirty="0">
                <a:solidFill>
                  <a:srgbClr val="1A4E7E"/>
                </a:solidFill>
                <a:effectLst/>
                <a:latin typeface="Roboto"/>
              </a:rPr>
              <a:t>Disposiciones Generales:</a:t>
            </a:r>
            <a:endParaRPr lang="es-ES" sz="1600" i="0" u="none" strike="noStrike" dirty="0">
              <a:solidFill>
                <a:srgbClr val="1A4E7E"/>
              </a:solidFill>
              <a:effectLst/>
              <a:latin typeface="Roboto"/>
            </a:endParaRPr>
          </a:p>
        </p:txBody>
      </p:sp>
      <p:sp>
        <p:nvSpPr>
          <p:cNvPr id="18" name="Google Shape;59;p13">
            <a:extLst>
              <a:ext uri="{FF2B5EF4-FFF2-40B4-BE49-F238E27FC236}">
                <a16:creationId xmlns:a16="http://schemas.microsoft.com/office/drawing/2014/main" id="{90FDB62B-AF7D-4A79-D636-55C50BADB9D6}"/>
              </a:ext>
            </a:extLst>
          </p:cNvPr>
          <p:cNvSpPr txBox="1"/>
          <p:nvPr/>
        </p:nvSpPr>
        <p:spPr>
          <a:xfrm>
            <a:off x="271073" y="110328"/>
            <a:ext cx="1796760" cy="89387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s" sz="1800" b="1" i="0" u="none" strike="noStrike" cap="none" dirty="0">
                <a:solidFill>
                  <a:schemeClr val="bg1"/>
                </a:solidFill>
                <a:latin typeface="Roboto"/>
                <a:ea typeface="Roboto"/>
                <a:cs typeface="Roboto"/>
                <a:sym typeface="Roboto"/>
              </a:rPr>
              <a:t>ALERTA LEGAL </a:t>
            </a:r>
            <a:r>
              <a:rPr lang="es" b="1" i="0" u="none" strike="noStrike" cap="none" dirty="0">
                <a:solidFill>
                  <a:schemeClr val="bg1"/>
                </a:solidFill>
                <a:latin typeface="Roboto"/>
                <a:ea typeface="Roboto"/>
                <a:cs typeface="Roboto"/>
                <a:sym typeface="Roboto"/>
              </a:rPr>
              <a:t>CONTRATACIONES CON EL ESTADO</a:t>
            </a:r>
            <a:endParaRPr lang="es" sz="1800" b="1" i="0" u="none" strike="noStrike" cap="none" dirty="0">
              <a:solidFill>
                <a:schemeClr val="bg1"/>
              </a:solidFill>
              <a:latin typeface="Roboto"/>
              <a:ea typeface="Roboto"/>
              <a:cs typeface="Roboto"/>
              <a:sym typeface="Roboto"/>
            </a:endParaRPr>
          </a:p>
        </p:txBody>
      </p:sp>
      <p:sp>
        <p:nvSpPr>
          <p:cNvPr id="21" name="Google Shape;58;p13">
            <a:extLst>
              <a:ext uri="{FF2B5EF4-FFF2-40B4-BE49-F238E27FC236}">
                <a16:creationId xmlns:a16="http://schemas.microsoft.com/office/drawing/2014/main" id="{6B1E55EB-91DD-A157-C2DB-4628181DED37}"/>
              </a:ext>
            </a:extLst>
          </p:cNvPr>
          <p:cNvSpPr txBox="1"/>
          <p:nvPr/>
        </p:nvSpPr>
        <p:spPr>
          <a:xfrm>
            <a:off x="2121480" y="143148"/>
            <a:ext cx="5196122" cy="1207185"/>
          </a:xfrm>
          <a:prstGeom prst="rect">
            <a:avLst/>
          </a:prstGeom>
          <a:noFill/>
          <a:ln>
            <a:noFill/>
          </a:ln>
        </p:spPr>
        <p:txBody>
          <a:bodyPr spcFirstLastPara="1" wrap="square" lIns="91425" tIns="91425" rIns="91425" bIns="91425" anchor="t" anchorCtr="0">
            <a:noAutofit/>
          </a:bodyPr>
          <a:lstStyle/>
          <a:p>
            <a:pPr algn="ctr"/>
            <a:r>
              <a:rPr lang="es-PE" sz="1300" dirty="0">
                <a:solidFill>
                  <a:schemeClr val="bg1"/>
                </a:solidFill>
                <a:latin typeface="Roboto" panose="02000000000000000000" pitchFamily="2" charset="0"/>
                <a:ea typeface="Roboto" panose="02000000000000000000" pitchFamily="2" charset="0"/>
                <a:cs typeface="Roboto" panose="02000000000000000000" pitchFamily="2" charset="0"/>
              </a:rPr>
              <a:t>Aprueban la Directiva del Procedimiento Administrativo Sancionador de Instituciones Arbitrales y Centros de Administración de Juntas de Prevención y Resolución de Disputas</a:t>
            </a:r>
          </a:p>
        </p:txBody>
      </p:sp>
      <p:sp>
        <p:nvSpPr>
          <p:cNvPr id="6" name="CuadroTexto 5">
            <a:extLst>
              <a:ext uri="{FF2B5EF4-FFF2-40B4-BE49-F238E27FC236}">
                <a16:creationId xmlns:a16="http://schemas.microsoft.com/office/drawing/2014/main" id="{D3E73C56-11E3-D2B8-682A-C8AE376649DC}"/>
              </a:ext>
            </a:extLst>
          </p:cNvPr>
          <p:cNvSpPr txBox="1"/>
          <p:nvPr/>
        </p:nvSpPr>
        <p:spPr>
          <a:xfrm>
            <a:off x="273312" y="6541005"/>
            <a:ext cx="6766649" cy="338554"/>
          </a:xfrm>
          <a:prstGeom prst="rect">
            <a:avLst/>
          </a:prstGeom>
          <a:noFill/>
        </p:spPr>
        <p:txBody>
          <a:bodyPr wrap="square">
            <a:spAutoFit/>
          </a:bodyPr>
          <a:lstStyle/>
          <a:p>
            <a:pPr marL="69850" indent="0" fontAlgn="base">
              <a:buNone/>
            </a:pPr>
            <a:r>
              <a:rPr lang="es-ES" sz="1600" b="1" dirty="0">
                <a:solidFill>
                  <a:srgbClr val="1A4E7E"/>
                </a:solidFill>
                <a:latin typeface="Roboto"/>
              </a:rPr>
              <a:t>Disposiciones Específicas</a:t>
            </a:r>
            <a:r>
              <a:rPr lang="es-ES" sz="1600" b="1" i="0" u="none" strike="noStrike" dirty="0">
                <a:solidFill>
                  <a:srgbClr val="1A4E7E"/>
                </a:solidFill>
                <a:effectLst/>
                <a:latin typeface="Roboto"/>
              </a:rPr>
              <a:t>:</a:t>
            </a:r>
          </a:p>
        </p:txBody>
      </p:sp>
      <p:sp>
        <p:nvSpPr>
          <p:cNvPr id="7" name="CuadroTexto 6">
            <a:extLst>
              <a:ext uri="{FF2B5EF4-FFF2-40B4-BE49-F238E27FC236}">
                <a16:creationId xmlns:a16="http://schemas.microsoft.com/office/drawing/2014/main" id="{82FC3C37-867F-1245-A77F-20754F091831}"/>
              </a:ext>
            </a:extLst>
          </p:cNvPr>
          <p:cNvSpPr txBox="1"/>
          <p:nvPr/>
        </p:nvSpPr>
        <p:spPr>
          <a:xfrm>
            <a:off x="342096" y="6880413"/>
            <a:ext cx="6842675" cy="523220"/>
          </a:xfrm>
          <a:prstGeom prst="rect">
            <a:avLst/>
          </a:prstGeom>
          <a:noFill/>
        </p:spPr>
        <p:txBody>
          <a:bodyPr wrap="square">
            <a:spAutoFit/>
          </a:bodyPr>
          <a:lstStyle/>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Supuestos para el inicio del PAS: </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El Órgano Instructor puede iniciar un PAS de oficio en base a:</a:t>
            </a:r>
          </a:p>
        </p:txBody>
      </p:sp>
      <p:pic>
        <p:nvPicPr>
          <p:cNvPr id="22" name="Imagen 21" descr="Icono&#10;&#10;Descripción generada automáticamente">
            <a:extLst>
              <a:ext uri="{FF2B5EF4-FFF2-40B4-BE49-F238E27FC236}">
                <a16:creationId xmlns:a16="http://schemas.microsoft.com/office/drawing/2014/main" id="{C824BAB0-AB94-65BD-14C6-AF082DAB9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471" y="1380895"/>
            <a:ext cx="1219050" cy="1219050"/>
          </a:xfrm>
          <a:prstGeom prst="rect">
            <a:avLst/>
          </a:prstGeom>
        </p:spPr>
      </p:pic>
      <p:sp>
        <p:nvSpPr>
          <p:cNvPr id="23" name="CuadroTexto 22">
            <a:extLst>
              <a:ext uri="{FF2B5EF4-FFF2-40B4-BE49-F238E27FC236}">
                <a16:creationId xmlns:a16="http://schemas.microsoft.com/office/drawing/2014/main" id="{8C6B04CB-64DA-5FB9-3ABB-0E26127CAAFC}"/>
              </a:ext>
            </a:extLst>
          </p:cNvPr>
          <p:cNvSpPr txBox="1"/>
          <p:nvPr/>
        </p:nvSpPr>
        <p:spPr>
          <a:xfrm>
            <a:off x="374903" y="2512261"/>
            <a:ext cx="6809866" cy="523220"/>
          </a:xfrm>
          <a:prstGeom prst="rect">
            <a:avLst/>
          </a:prstGeom>
          <a:noFill/>
        </p:spPr>
        <p:txBody>
          <a:bodyPr wrap="square">
            <a:spAutoFit/>
          </a:bodyPr>
          <a:lstStyle/>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el 15 de septiembre de 2025</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e incluye un anexo con el “Formato de denuncia para solicitar al OECE el inicio del PAS contra una IA o CAJPRD inscrita en el REGAJU”.</a:t>
            </a:r>
          </a:p>
        </p:txBody>
      </p:sp>
      <p:pic>
        <p:nvPicPr>
          <p:cNvPr id="24" name="Imagen 23" descr="Icono&#10;&#10;El contenido generado por IA puede ser incorrecto.">
            <a:extLst>
              <a:ext uri="{FF2B5EF4-FFF2-40B4-BE49-F238E27FC236}">
                <a16:creationId xmlns:a16="http://schemas.microsoft.com/office/drawing/2014/main" id="{46FAB12D-8399-7440-7A78-833773BAB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07136" y="5133694"/>
            <a:ext cx="753751" cy="753751"/>
          </a:xfrm>
          <a:prstGeom prst="rect">
            <a:avLst/>
          </a:prstGeom>
        </p:spPr>
      </p:pic>
      <p:sp>
        <p:nvSpPr>
          <p:cNvPr id="25" name="CuadroTexto 24">
            <a:extLst>
              <a:ext uri="{FF2B5EF4-FFF2-40B4-BE49-F238E27FC236}">
                <a16:creationId xmlns:a16="http://schemas.microsoft.com/office/drawing/2014/main" id="{B886F479-ADFD-565E-5C02-B7DD8C30AE46}"/>
              </a:ext>
            </a:extLst>
          </p:cNvPr>
          <p:cNvSpPr txBox="1"/>
          <p:nvPr/>
        </p:nvSpPr>
        <p:spPr>
          <a:xfrm>
            <a:off x="357846" y="7387255"/>
            <a:ext cx="5548803" cy="1523494"/>
          </a:xfrm>
          <a:prstGeom prst="rect">
            <a:avLst/>
          </a:prstGeom>
          <a:noFill/>
        </p:spPr>
        <p:txBody>
          <a:bodyPr wrap="square">
            <a:spAutoFit/>
          </a:bodyPr>
          <a:lstStyle/>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El acta y/o informe de supervisión emitido por el OECE, conforme a sus funciones de supervisión reguladas en la Directiva N° 011-2025-OECE-CD.</a:t>
            </a:r>
          </a:p>
          <a:p>
            <a:pPr algn="just"/>
            <a:endParaRPr lang="es-PE" sz="9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Una petición motivada de las unidades del OECE que detecten presuntas infracciones, siempre que cumplan con los requisitos del trámite de denuncia establecidos en la Directiva.</a:t>
            </a:r>
          </a:p>
        </p:txBody>
      </p:sp>
      <p:sp>
        <p:nvSpPr>
          <p:cNvPr id="26" name="CuadroTexto 25">
            <a:extLst>
              <a:ext uri="{FF2B5EF4-FFF2-40B4-BE49-F238E27FC236}">
                <a16:creationId xmlns:a16="http://schemas.microsoft.com/office/drawing/2014/main" id="{9417DA70-A611-4BA1-D30C-C382A9623886}"/>
              </a:ext>
            </a:extLst>
          </p:cNvPr>
          <p:cNvSpPr txBox="1"/>
          <p:nvPr/>
        </p:nvSpPr>
        <p:spPr>
          <a:xfrm>
            <a:off x="354432" y="8916949"/>
            <a:ext cx="6497924" cy="307777"/>
          </a:xfrm>
          <a:prstGeom prst="rect">
            <a:avLst/>
          </a:prstGeom>
          <a:noFill/>
        </p:spPr>
        <p:txBody>
          <a:bodyPr wrap="square">
            <a:spAutoFit/>
          </a:bodyPr>
          <a:lstStyle/>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Una denuncia escrita presentada por cualquier persona natural o jurídica.</a:t>
            </a:r>
          </a:p>
        </p:txBody>
      </p:sp>
      <p:pic>
        <p:nvPicPr>
          <p:cNvPr id="27" name="Imagen 26" descr="Icono&#10;&#10;Descripción generada automáticamente">
            <a:extLst>
              <a:ext uri="{FF2B5EF4-FFF2-40B4-BE49-F238E27FC236}">
                <a16:creationId xmlns:a16="http://schemas.microsoft.com/office/drawing/2014/main" id="{BF69C1FD-0545-1F03-5F95-2174302F1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4085" y="7500990"/>
            <a:ext cx="1099137" cy="1099137"/>
          </a:xfrm>
          <a:prstGeom prst="rect">
            <a:avLst/>
          </a:prstGeom>
        </p:spPr>
      </p:pic>
      <p:cxnSp>
        <p:nvCxnSpPr>
          <p:cNvPr id="30" name="Google Shape;60;p13">
            <a:extLst>
              <a:ext uri="{FF2B5EF4-FFF2-40B4-BE49-F238E27FC236}">
                <a16:creationId xmlns:a16="http://schemas.microsoft.com/office/drawing/2014/main" id="{50C0B701-2AF9-A022-8D58-8702913EE066}"/>
              </a:ext>
            </a:extLst>
          </p:cNvPr>
          <p:cNvCxnSpPr>
            <a:cxnSpLocks/>
          </p:cNvCxnSpPr>
          <p:nvPr/>
        </p:nvCxnSpPr>
        <p:spPr>
          <a:xfrm>
            <a:off x="2068772" y="198903"/>
            <a:ext cx="0" cy="716429"/>
          </a:xfrm>
          <a:prstGeom prst="straightConnector1">
            <a:avLst/>
          </a:prstGeom>
          <a:noFill/>
          <a:ln w="9525" cap="flat" cmpd="sng">
            <a:solidFill>
              <a:schemeClr val="bg1"/>
            </a:solidFill>
            <a:prstDash val="solid"/>
            <a:round/>
            <a:headEnd type="none" w="sm" len="sm"/>
            <a:tailEnd type="none" w="sm" len="sm"/>
          </a:ln>
        </p:spPr>
      </p:cxnSp>
    </p:spTree>
    <p:extLst>
      <p:ext uri="{BB962C8B-B14F-4D97-AF65-F5344CB8AC3E}">
        <p14:creationId xmlns:p14="http://schemas.microsoft.com/office/powerpoint/2010/main" val="409664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785F77AC-18CA-7F13-A352-C6D695AE5ED6}"/>
            </a:ext>
          </a:extLst>
        </p:cNvPr>
        <p:cNvGrpSpPr/>
        <p:nvPr/>
      </p:nvGrpSpPr>
      <p:grpSpPr>
        <a:xfrm>
          <a:off x="0" y="0"/>
          <a:ext cx="0" cy="0"/>
          <a:chOff x="0" y="0"/>
          <a:chExt cx="0" cy="0"/>
        </a:xfrm>
      </p:grpSpPr>
      <p:sp>
        <p:nvSpPr>
          <p:cNvPr id="20" name="Google Shape;110;p15">
            <a:extLst>
              <a:ext uri="{FF2B5EF4-FFF2-40B4-BE49-F238E27FC236}">
                <a16:creationId xmlns:a16="http://schemas.microsoft.com/office/drawing/2014/main" id="{5E4ED3AF-0C05-8974-C97B-6B8D15A120D2}"/>
              </a:ext>
            </a:extLst>
          </p:cNvPr>
          <p:cNvSpPr/>
          <p:nvPr/>
        </p:nvSpPr>
        <p:spPr>
          <a:xfrm>
            <a:off x="225663" y="7474158"/>
            <a:ext cx="7113260" cy="2066937"/>
          </a:xfrm>
          <a:prstGeom prst="rect">
            <a:avLst/>
          </a:prstGeom>
          <a:solidFill>
            <a:srgbClr val="EFF4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419" dirty="0">
              <a:solidFill>
                <a:srgbClr val="538DAE"/>
              </a:solidFill>
            </a:endParaRPr>
          </a:p>
          <a:p>
            <a:pPr marL="0" lvl="0" indent="0" algn="ctr" rtl="0">
              <a:spcBef>
                <a:spcPts val="0"/>
              </a:spcBef>
              <a:spcAft>
                <a:spcPts val="0"/>
              </a:spcAft>
              <a:buNone/>
            </a:pPr>
            <a:endParaRPr dirty="0">
              <a:solidFill>
                <a:srgbClr val="538DAE"/>
              </a:solidFill>
            </a:endParaRPr>
          </a:p>
        </p:txBody>
      </p:sp>
      <p:pic>
        <p:nvPicPr>
          <p:cNvPr id="29" name="Google Shape;107;p25">
            <a:extLst>
              <a:ext uri="{FF2B5EF4-FFF2-40B4-BE49-F238E27FC236}">
                <a16:creationId xmlns:a16="http://schemas.microsoft.com/office/drawing/2014/main" id="{CADB5F38-3717-D82B-3918-3ADA233EC0D6}"/>
              </a:ext>
            </a:extLst>
          </p:cNvPr>
          <p:cNvPicPr preferRelativeResize="0"/>
          <p:nvPr/>
        </p:nvPicPr>
        <p:blipFill rotWithShape="1">
          <a:blip r:embed="rId3">
            <a:alphaModFix/>
          </a:blip>
          <a:srcRect/>
          <a:stretch/>
        </p:blipFill>
        <p:spPr>
          <a:xfrm>
            <a:off x="2770215" y="9695948"/>
            <a:ext cx="1946219" cy="510322"/>
          </a:xfrm>
          <a:prstGeom prst="rect">
            <a:avLst/>
          </a:prstGeom>
          <a:noFill/>
          <a:ln>
            <a:noFill/>
          </a:ln>
        </p:spPr>
      </p:pic>
      <p:sp>
        <p:nvSpPr>
          <p:cNvPr id="2" name="Google Shape;110;p15">
            <a:extLst>
              <a:ext uri="{FF2B5EF4-FFF2-40B4-BE49-F238E27FC236}">
                <a16:creationId xmlns:a16="http://schemas.microsoft.com/office/drawing/2014/main" id="{CD50F243-6E47-E179-948C-0D5F0C671B8B}"/>
              </a:ext>
            </a:extLst>
          </p:cNvPr>
          <p:cNvSpPr/>
          <p:nvPr/>
        </p:nvSpPr>
        <p:spPr>
          <a:xfrm>
            <a:off x="0" y="0"/>
            <a:ext cx="7559676" cy="1131088"/>
          </a:xfrm>
          <a:prstGeom prst="rect">
            <a:avLst/>
          </a:prstGeom>
          <a:solidFill>
            <a:srgbClr val="1A4E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38DAE"/>
              </a:solidFill>
            </a:endParaRPr>
          </a:p>
        </p:txBody>
      </p:sp>
      <p:sp>
        <p:nvSpPr>
          <p:cNvPr id="7" name="CuadroTexto 6">
            <a:extLst>
              <a:ext uri="{FF2B5EF4-FFF2-40B4-BE49-F238E27FC236}">
                <a16:creationId xmlns:a16="http://schemas.microsoft.com/office/drawing/2014/main" id="{1EAB0485-5608-5B61-BF0F-24E65E709526}"/>
              </a:ext>
            </a:extLst>
          </p:cNvPr>
          <p:cNvSpPr txBox="1"/>
          <p:nvPr/>
        </p:nvSpPr>
        <p:spPr>
          <a:xfrm>
            <a:off x="1481958" y="1760348"/>
            <a:ext cx="5689845" cy="2154436"/>
          </a:xfrm>
          <a:prstGeom prst="rect">
            <a:avLst/>
          </a:prstGeom>
          <a:noFill/>
        </p:spPr>
        <p:txBody>
          <a:bodyPr wrap="square">
            <a:spAutoFit/>
          </a:bodyPr>
          <a:lstStyle/>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Fase Instructora:</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Iniciado el PAS, la IA o CAJPRD tiene 10 días hábiles para presentar sus descargos por escrito y puede solicitar el uso de la palabra. Luego, el Órgano Instructor debe emitir el Informe Final de Instrucción (IFI) en un plazo máximo de 4 meses desde la notificación, concluyendo si existe o no infracción y recomendando la sanción o el archivo.</a:t>
            </a:r>
          </a:p>
          <a:p>
            <a:pPr algn="just"/>
            <a:endParaRPr lang="es-PE" sz="9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Fase Sancionadora:</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Esta fase comienza con la recepción del IFI y desde ese momento se computa el plazo máximo de tres meses para la emisión de la Resolución Final.</a:t>
            </a:r>
          </a:p>
        </p:txBody>
      </p:sp>
      <p:sp>
        <p:nvSpPr>
          <p:cNvPr id="8" name="CuadroTexto 7">
            <a:extLst>
              <a:ext uri="{FF2B5EF4-FFF2-40B4-BE49-F238E27FC236}">
                <a16:creationId xmlns:a16="http://schemas.microsoft.com/office/drawing/2014/main" id="{2EFBAF25-2A13-0442-AC4E-A766DA960F1A}"/>
              </a:ext>
            </a:extLst>
          </p:cNvPr>
          <p:cNvSpPr txBox="1"/>
          <p:nvPr/>
        </p:nvSpPr>
        <p:spPr>
          <a:xfrm>
            <a:off x="248196" y="1386123"/>
            <a:ext cx="6766649" cy="338554"/>
          </a:xfrm>
          <a:prstGeom prst="rect">
            <a:avLst/>
          </a:prstGeom>
          <a:noFill/>
        </p:spPr>
        <p:txBody>
          <a:bodyPr wrap="square">
            <a:spAutoFit/>
          </a:bodyPr>
          <a:lstStyle/>
          <a:p>
            <a:pPr marL="69850" indent="0" fontAlgn="base">
              <a:buNone/>
            </a:pPr>
            <a:r>
              <a:rPr lang="es-ES" sz="1600" b="1" i="0" u="none" strike="noStrike" dirty="0">
                <a:solidFill>
                  <a:srgbClr val="1A4E7E"/>
                </a:solidFill>
                <a:effectLst/>
                <a:latin typeface="Roboto"/>
              </a:rPr>
              <a:t>La Fases del PAS:</a:t>
            </a:r>
            <a:endParaRPr lang="es-ES" sz="1600" i="0" u="none" strike="noStrike" dirty="0">
              <a:solidFill>
                <a:srgbClr val="1A4E7E"/>
              </a:solidFill>
              <a:effectLst/>
              <a:latin typeface="Roboto"/>
            </a:endParaRPr>
          </a:p>
        </p:txBody>
      </p:sp>
      <p:sp>
        <p:nvSpPr>
          <p:cNvPr id="9" name="CuadroTexto 8">
            <a:extLst>
              <a:ext uri="{FF2B5EF4-FFF2-40B4-BE49-F238E27FC236}">
                <a16:creationId xmlns:a16="http://schemas.microsoft.com/office/drawing/2014/main" id="{967F858D-C699-4FB5-1D8D-6502A482B628}"/>
              </a:ext>
            </a:extLst>
          </p:cNvPr>
          <p:cNvSpPr txBox="1"/>
          <p:nvPr/>
        </p:nvSpPr>
        <p:spPr>
          <a:xfrm>
            <a:off x="374905" y="4504571"/>
            <a:ext cx="6796897" cy="2816156"/>
          </a:xfrm>
          <a:prstGeom prst="rect">
            <a:avLst/>
          </a:prstGeom>
          <a:noFill/>
        </p:spPr>
        <p:txBody>
          <a:bodyPr wrap="square">
            <a:spAutoFit/>
          </a:bodyPr>
          <a:lstStyle/>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Reconsideración:</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Debe presentarse dentro de los 15 días hábiles de recibida la Resolución que pone fin al PAS. Este recurso debe estar sustentado en una nueva prueba que no haya sido considerada previamente y debe acompañarse de una garantía equivalente al 0.5 de una UIT, con una vigencia no menor a 30 días. Su finalidad es que la misma autoridad que emitió la resolución pueda</a:t>
            </a:r>
          </a:p>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revisar el caso a la luz de la nueva información presentada.</a:t>
            </a:r>
          </a:p>
          <a:p>
            <a:pPr algn="just"/>
            <a:endParaRPr lang="es-PE" sz="9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Apelación:</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Este recurso pone fin a la vía administrativa y</a:t>
            </a:r>
          </a:p>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permite que una instancia superior revise la decisión. Puede</a:t>
            </a:r>
          </a:p>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interponerse dentro de los 15 días hábiles siguientes a la notificación</a:t>
            </a:r>
          </a:p>
          <a:p>
            <a:pPr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 la Resolución que concluye el PAS o de la que resuelve la reconsideración. La entidad tiene un plazo máximo de 30 días hábiles para resolver. </a:t>
            </a:r>
            <a:r>
              <a:rPr lang="es-PE" dirty="0">
                <a:latin typeface="Roboto" panose="02000000000000000000" pitchFamily="2" charset="0"/>
                <a:ea typeface="Roboto" panose="02000000000000000000" pitchFamily="2" charset="0"/>
                <a:cs typeface="Roboto" panose="02000000000000000000" pitchFamily="2" charset="0"/>
              </a:rPr>
              <a:t>La apelación permite que se revise la legalidad y el fondo de la decisión inicial.</a:t>
            </a:r>
            <a:endParaRPr lang="es-MX"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0" name="CuadroTexto 9">
            <a:extLst>
              <a:ext uri="{FF2B5EF4-FFF2-40B4-BE49-F238E27FC236}">
                <a16:creationId xmlns:a16="http://schemas.microsoft.com/office/drawing/2014/main" id="{7959263D-3357-45FC-5B04-1EFA999B1146}"/>
              </a:ext>
            </a:extLst>
          </p:cNvPr>
          <p:cNvSpPr txBox="1"/>
          <p:nvPr/>
        </p:nvSpPr>
        <p:spPr>
          <a:xfrm>
            <a:off x="248196" y="4135952"/>
            <a:ext cx="3209707" cy="338554"/>
          </a:xfrm>
          <a:prstGeom prst="rect">
            <a:avLst/>
          </a:prstGeom>
          <a:noFill/>
        </p:spPr>
        <p:txBody>
          <a:bodyPr wrap="square">
            <a:spAutoFit/>
          </a:bodyPr>
          <a:lstStyle/>
          <a:p>
            <a:pPr marL="69850" indent="0" algn="just" fontAlgn="base">
              <a:buNone/>
            </a:pPr>
            <a:r>
              <a:rPr lang="es-ES" sz="1600" b="1" dirty="0">
                <a:solidFill>
                  <a:srgbClr val="1A4E7E"/>
                </a:solidFill>
                <a:latin typeface="Roboto"/>
              </a:rPr>
              <a:t>Recursos Administrativos</a:t>
            </a:r>
            <a:r>
              <a:rPr lang="es-ES" sz="1600" b="1" i="0" u="none" strike="noStrike" dirty="0">
                <a:solidFill>
                  <a:srgbClr val="1A4E7E"/>
                </a:solidFill>
                <a:effectLst/>
                <a:latin typeface="Roboto"/>
              </a:rPr>
              <a:t>:</a:t>
            </a:r>
            <a:endParaRPr lang="es-ES" sz="1600" i="0" u="none" strike="noStrike" dirty="0">
              <a:solidFill>
                <a:srgbClr val="1A4E7E"/>
              </a:solidFill>
              <a:effectLst/>
              <a:latin typeface="Roboto"/>
            </a:endParaRPr>
          </a:p>
        </p:txBody>
      </p:sp>
      <p:sp>
        <p:nvSpPr>
          <p:cNvPr id="17" name="CuadroTexto 16">
            <a:extLst>
              <a:ext uri="{FF2B5EF4-FFF2-40B4-BE49-F238E27FC236}">
                <a16:creationId xmlns:a16="http://schemas.microsoft.com/office/drawing/2014/main" id="{63CE7B99-AE29-C224-B9BA-148AF84D2C63}"/>
              </a:ext>
            </a:extLst>
          </p:cNvPr>
          <p:cNvSpPr txBox="1"/>
          <p:nvPr/>
        </p:nvSpPr>
        <p:spPr>
          <a:xfrm>
            <a:off x="220752" y="7573500"/>
            <a:ext cx="6766649" cy="338554"/>
          </a:xfrm>
          <a:prstGeom prst="rect">
            <a:avLst/>
          </a:prstGeom>
          <a:noFill/>
        </p:spPr>
        <p:txBody>
          <a:bodyPr wrap="square">
            <a:spAutoFit/>
          </a:bodyPr>
          <a:lstStyle/>
          <a:p>
            <a:pPr marL="69850" indent="0" fontAlgn="base">
              <a:buNone/>
            </a:pPr>
            <a:r>
              <a:rPr lang="es-ES" sz="1600" b="1" dirty="0">
                <a:solidFill>
                  <a:srgbClr val="1A4E7E"/>
                </a:solidFill>
                <a:latin typeface="Roboto"/>
              </a:rPr>
              <a:t>Medidas previsionales y correctivas</a:t>
            </a:r>
            <a:endParaRPr lang="es-ES" sz="1600" i="0" u="none" strike="noStrike" dirty="0">
              <a:solidFill>
                <a:srgbClr val="1A4E7E"/>
              </a:solidFill>
              <a:effectLst/>
              <a:latin typeface="Roboto"/>
            </a:endParaRPr>
          </a:p>
        </p:txBody>
      </p:sp>
      <p:sp>
        <p:nvSpPr>
          <p:cNvPr id="18" name="CuadroTexto 17">
            <a:extLst>
              <a:ext uri="{FF2B5EF4-FFF2-40B4-BE49-F238E27FC236}">
                <a16:creationId xmlns:a16="http://schemas.microsoft.com/office/drawing/2014/main" id="{5179121E-F8B9-975B-2D89-934386ADB46C}"/>
              </a:ext>
            </a:extLst>
          </p:cNvPr>
          <p:cNvSpPr txBox="1"/>
          <p:nvPr/>
        </p:nvSpPr>
        <p:spPr>
          <a:xfrm>
            <a:off x="1481958" y="7949906"/>
            <a:ext cx="5689845" cy="1384995"/>
          </a:xfrm>
          <a:prstGeom prst="rect">
            <a:avLst/>
          </a:prstGeom>
          <a:noFill/>
        </p:spPr>
        <p:txBody>
          <a:bodyPr wrap="square">
            <a:spAutoFit/>
          </a:bodyPr>
          <a:lstStyle/>
          <a:p>
            <a:pPr lvl="2" algn="just"/>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Además de las sanciones, la autoridad competente puede adoptar medidas provisionales para asegurar el cumplimiento de los efectos de la resolución final. También puede dictar medidas correctivas junto con la resolución que pone fin al PAS, a fin de ordenar la reposición de la situación alterada por la infracción a su estado anterior.</a:t>
            </a:r>
            <a:endParaRPr lang="es-MX"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1" name="Imagen 20" descr="Un letrero de color negro&#10;&#10;Descripción generada automáticamente con confianza baja">
            <a:extLst>
              <a:ext uri="{FF2B5EF4-FFF2-40B4-BE49-F238E27FC236}">
                <a16:creationId xmlns:a16="http://schemas.microsoft.com/office/drawing/2014/main" id="{226E7287-D8AE-BDCF-8418-F415D7EE5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71" y="1851496"/>
            <a:ext cx="813400" cy="813400"/>
          </a:xfrm>
          <a:prstGeom prst="rect">
            <a:avLst/>
          </a:prstGeom>
        </p:spPr>
      </p:pic>
      <p:pic>
        <p:nvPicPr>
          <p:cNvPr id="23" name="Imagen 22">
            <a:extLst>
              <a:ext uri="{FF2B5EF4-FFF2-40B4-BE49-F238E27FC236}">
                <a16:creationId xmlns:a16="http://schemas.microsoft.com/office/drawing/2014/main" id="{C96DE97C-CC86-1EEE-632C-85E1471F7401}"/>
              </a:ext>
            </a:extLst>
          </p:cNvPr>
          <p:cNvPicPr>
            <a:picLocks noChangeAspect="1"/>
          </p:cNvPicPr>
          <p:nvPr/>
        </p:nvPicPr>
        <p:blipFill>
          <a:blip r:embed="rId5"/>
          <a:stretch>
            <a:fillRect/>
          </a:stretch>
        </p:blipFill>
        <p:spPr>
          <a:xfrm>
            <a:off x="575813" y="3188134"/>
            <a:ext cx="708458" cy="708458"/>
          </a:xfrm>
          <a:prstGeom prst="rect">
            <a:avLst/>
          </a:prstGeom>
        </p:spPr>
      </p:pic>
      <p:pic>
        <p:nvPicPr>
          <p:cNvPr id="24" name="Imagen 23" descr="Icono&#10;&#10;Descripción generada automáticamente">
            <a:extLst>
              <a:ext uri="{FF2B5EF4-FFF2-40B4-BE49-F238E27FC236}">
                <a16:creationId xmlns:a16="http://schemas.microsoft.com/office/drawing/2014/main" id="{CF487437-7F2B-5C9F-4CFE-7A999DE27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0089" y="5383151"/>
            <a:ext cx="1304756" cy="1304756"/>
          </a:xfrm>
          <a:prstGeom prst="rect">
            <a:avLst/>
          </a:prstGeom>
        </p:spPr>
      </p:pic>
      <p:pic>
        <p:nvPicPr>
          <p:cNvPr id="26" name="Imagen 25" descr="Icono&#10;&#10;Descripción generada automáticamente">
            <a:extLst>
              <a:ext uri="{FF2B5EF4-FFF2-40B4-BE49-F238E27FC236}">
                <a16:creationId xmlns:a16="http://schemas.microsoft.com/office/drawing/2014/main" id="{4E51A304-81D7-F3F8-E2BF-4072CBB2C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67" y="8067747"/>
            <a:ext cx="1026149" cy="1026149"/>
          </a:xfrm>
          <a:prstGeom prst="rect">
            <a:avLst/>
          </a:prstGeom>
        </p:spPr>
      </p:pic>
      <p:sp>
        <p:nvSpPr>
          <p:cNvPr id="27" name="Google Shape;59;p13">
            <a:extLst>
              <a:ext uri="{FF2B5EF4-FFF2-40B4-BE49-F238E27FC236}">
                <a16:creationId xmlns:a16="http://schemas.microsoft.com/office/drawing/2014/main" id="{0FA6E5D5-52F1-05D5-88B2-899B09C985E5}"/>
              </a:ext>
            </a:extLst>
          </p:cNvPr>
          <p:cNvSpPr txBox="1"/>
          <p:nvPr/>
        </p:nvSpPr>
        <p:spPr>
          <a:xfrm>
            <a:off x="271073" y="110328"/>
            <a:ext cx="1796760" cy="89387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s" sz="1800" b="1" i="0" u="none" strike="noStrike" cap="none" dirty="0">
                <a:solidFill>
                  <a:schemeClr val="bg1"/>
                </a:solidFill>
                <a:latin typeface="Roboto"/>
                <a:ea typeface="Roboto"/>
                <a:cs typeface="Roboto"/>
                <a:sym typeface="Roboto"/>
              </a:rPr>
              <a:t>ALERTA LEGAL </a:t>
            </a:r>
            <a:r>
              <a:rPr lang="es" b="1" i="0" u="none" strike="noStrike" cap="none" dirty="0">
                <a:solidFill>
                  <a:schemeClr val="bg1"/>
                </a:solidFill>
                <a:latin typeface="Roboto"/>
                <a:ea typeface="Roboto"/>
                <a:cs typeface="Roboto"/>
                <a:sym typeface="Roboto"/>
              </a:rPr>
              <a:t>CONTRATACIONES CON EL ESTADO</a:t>
            </a:r>
            <a:endParaRPr lang="es" sz="1800" b="1" i="0" u="none" strike="noStrike" cap="none" dirty="0">
              <a:solidFill>
                <a:schemeClr val="bg1"/>
              </a:solidFill>
              <a:latin typeface="Roboto"/>
              <a:ea typeface="Roboto"/>
              <a:cs typeface="Roboto"/>
              <a:sym typeface="Roboto"/>
            </a:endParaRPr>
          </a:p>
        </p:txBody>
      </p:sp>
      <p:sp>
        <p:nvSpPr>
          <p:cNvPr id="28" name="Google Shape;58;p13">
            <a:extLst>
              <a:ext uri="{FF2B5EF4-FFF2-40B4-BE49-F238E27FC236}">
                <a16:creationId xmlns:a16="http://schemas.microsoft.com/office/drawing/2014/main" id="{7823CD0B-02AB-9935-CCB6-68F6E69EE4ED}"/>
              </a:ext>
            </a:extLst>
          </p:cNvPr>
          <p:cNvSpPr txBox="1"/>
          <p:nvPr/>
        </p:nvSpPr>
        <p:spPr>
          <a:xfrm>
            <a:off x="2121480" y="143148"/>
            <a:ext cx="5196122" cy="1207185"/>
          </a:xfrm>
          <a:prstGeom prst="rect">
            <a:avLst/>
          </a:prstGeom>
          <a:noFill/>
          <a:ln>
            <a:noFill/>
          </a:ln>
        </p:spPr>
        <p:txBody>
          <a:bodyPr spcFirstLastPara="1" wrap="square" lIns="91425" tIns="91425" rIns="91425" bIns="91425" anchor="t" anchorCtr="0">
            <a:noAutofit/>
          </a:bodyPr>
          <a:lstStyle/>
          <a:p>
            <a:pPr algn="ctr"/>
            <a:r>
              <a:rPr lang="es-PE" sz="1300" dirty="0">
                <a:solidFill>
                  <a:schemeClr val="bg1"/>
                </a:solidFill>
                <a:latin typeface="Roboto" panose="02000000000000000000" pitchFamily="2" charset="0"/>
                <a:ea typeface="Roboto" panose="02000000000000000000" pitchFamily="2" charset="0"/>
                <a:cs typeface="Roboto" panose="02000000000000000000" pitchFamily="2" charset="0"/>
              </a:rPr>
              <a:t>Aprueban la Directiva del Procedimiento Administrativo Sancionador de Instituciones Arbitrales y Centros de Administración de Juntas de Prevención y Resolución de Disputas</a:t>
            </a:r>
          </a:p>
        </p:txBody>
      </p:sp>
      <p:cxnSp>
        <p:nvCxnSpPr>
          <p:cNvPr id="30" name="Google Shape;60;p13">
            <a:extLst>
              <a:ext uri="{FF2B5EF4-FFF2-40B4-BE49-F238E27FC236}">
                <a16:creationId xmlns:a16="http://schemas.microsoft.com/office/drawing/2014/main" id="{BEC5F578-BD41-9715-90DC-89E371CEF8F8}"/>
              </a:ext>
            </a:extLst>
          </p:cNvPr>
          <p:cNvCxnSpPr>
            <a:cxnSpLocks/>
          </p:cNvCxnSpPr>
          <p:nvPr/>
        </p:nvCxnSpPr>
        <p:spPr>
          <a:xfrm>
            <a:off x="2068772" y="198903"/>
            <a:ext cx="0" cy="716429"/>
          </a:xfrm>
          <a:prstGeom prst="straightConnector1">
            <a:avLst/>
          </a:prstGeom>
          <a:noFill/>
          <a:ln w="9525" cap="flat" cmpd="sng">
            <a:solidFill>
              <a:schemeClr val="bg1"/>
            </a:solidFill>
            <a:prstDash val="solid"/>
            <a:round/>
            <a:headEnd type="none" w="sm" len="sm"/>
            <a:tailEnd type="none" w="sm" len="sm"/>
          </a:ln>
        </p:spPr>
      </p:cxnSp>
    </p:spTree>
    <p:extLst>
      <p:ext uri="{BB962C8B-B14F-4D97-AF65-F5344CB8AC3E}">
        <p14:creationId xmlns:p14="http://schemas.microsoft.com/office/powerpoint/2010/main" val="356792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799A9F63-B97F-751C-BC2B-1BB4F7921F55}"/>
            </a:ext>
          </a:extLst>
        </p:cNvPr>
        <p:cNvGrpSpPr/>
        <p:nvPr/>
      </p:nvGrpSpPr>
      <p:grpSpPr>
        <a:xfrm>
          <a:off x="0" y="0"/>
          <a:ext cx="0" cy="0"/>
          <a:chOff x="0" y="0"/>
          <a:chExt cx="0" cy="0"/>
        </a:xfrm>
      </p:grpSpPr>
      <p:pic>
        <p:nvPicPr>
          <p:cNvPr id="29" name="Google Shape;107;p25">
            <a:extLst>
              <a:ext uri="{FF2B5EF4-FFF2-40B4-BE49-F238E27FC236}">
                <a16:creationId xmlns:a16="http://schemas.microsoft.com/office/drawing/2014/main" id="{DB40ED9A-626B-32BE-7299-BC879FBA30F5}"/>
              </a:ext>
            </a:extLst>
          </p:cNvPr>
          <p:cNvPicPr preferRelativeResize="0"/>
          <p:nvPr/>
        </p:nvPicPr>
        <p:blipFill rotWithShape="1">
          <a:blip r:embed="rId3">
            <a:alphaModFix/>
          </a:blip>
          <a:srcRect/>
          <a:stretch/>
        </p:blipFill>
        <p:spPr>
          <a:xfrm>
            <a:off x="2770215" y="9695948"/>
            <a:ext cx="1946219" cy="510322"/>
          </a:xfrm>
          <a:prstGeom prst="rect">
            <a:avLst/>
          </a:prstGeom>
          <a:noFill/>
          <a:ln>
            <a:noFill/>
          </a:ln>
        </p:spPr>
      </p:pic>
      <p:sp>
        <p:nvSpPr>
          <p:cNvPr id="2" name="Google Shape;110;p15">
            <a:extLst>
              <a:ext uri="{FF2B5EF4-FFF2-40B4-BE49-F238E27FC236}">
                <a16:creationId xmlns:a16="http://schemas.microsoft.com/office/drawing/2014/main" id="{B2E03CD3-C24F-F3D4-1603-D56A03B09432}"/>
              </a:ext>
            </a:extLst>
          </p:cNvPr>
          <p:cNvSpPr/>
          <p:nvPr/>
        </p:nvSpPr>
        <p:spPr>
          <a:xfrm>
            <a:off x="0" y="0"/>
            <a:ext cx="7559676" cy="1131088"/>
          </a:xfrm>
          <a:prstGeom prst="rect">
            <a:avLst/>
          </a:prstGeom>
          <a:solidFill>
            <a:srgbClr val="1A4E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38DAE"/>
              </a:solidFill>
            </a:endParaRPr>
          </a:p>
        </p:txBody>
      </p:sp>
      <p:sp>
        <p:nvSpPr>
          <p:cNvPr id="24" name="CuadroTexto 23">
            <a:extLst>
              <a:ext uri="{FF2B5EF4-FFF2-40B4-BE49-F238E27FC236}">
                <a16:creationId xmlns:a16="http://schemas.microsoft.com/office/drawing/2014/main" id="{1A6C5A2C-03B3-5441-14A2-76D8D61A8DDE}"/>
              </a:ext>
            </a:extLst>
          </p:cNvPr>
          <p:cNvSpPr txBox="1"/>
          <p:nvPr/>
        </p:nvSpPr>
        <p:spPr>
          <a:xfrm>
            <a:off x="226851" y="1408938"/>
            <a:ext cx="6766649" cy="338554"/>
          </a:xfrm>
          <a:prstGeom prst="rect">
            <a:avLst/>
          </a:prstGeom>
          <a:noFill/>
        </p:spPr>
        <p:txBody>
          <a:bodyPr wrap="square">
            <a:spAutoFit/>
          </a:bodyPr>
          <a:lstStyle/>
          <a:p>
            <a:pPr marL="69850" indent="0" fontAlgn="base">
              <a:buNone/>
            </a:pPr>
            <a:r>
              <a:rPr lang="es-ES" sz="1600" b="1" i="0" u="none" strike="noStrike" dirty="0">
                <a:solidFill>
                  <a:srgbClr val="1A4E7E"/>
                </a:solidFill>
                <a:effectLst/>
                <a:latin typeface="Roboto"/>
              </a:rPr>
              <a:t>Prescripción y Caducidad</a:t>
            </a:r>
            <a:endParaRPr lang="es-ES" sz="1600" i="0" u="none" strike="noStrike" dirty="0">
              <a:solidFill>
                <a:srgbClr val="1A4E7E"/>
              </a:solidFill>
              <a:effectLst/>
              <a:latin typeface="Roboto"/>
            </a:endParaRPr>
          </a:p>
        </p:txBody>
      </p:sp>
      <p:sp>
        <p:nvSpPr>
          <p:cNvPr id="26" name="CuadroTexto 25">
            <a:extLst>
              <a:ext uri="{FF2B5EF4-FFF2-40B4-BE49-F238E27FC236}">
                <a16:creationId xmlns:a16="http://schemas.microsoft.com/office/drawing/2014/main" id="{F26CAAB9-C69E-E105-97C0-77EDC02A86EB}"/>
              </a:ext>
            </a:extLst>
          </p:cNvPr>
          <p:cNvSpPr txBox="1"/>
          <p:nvPr/>
        </p:nvSpPr>
        <p:spPr>
          <a:xfrm>
            <a:off x="336573" y="1804517"/>
            <a:ext cx="6019403" cy="2169825"/>
          </a:xfrm>
          <a:prstGeom prst="rect">
            <a:avLst/>
          </a:prstGeom>
          <a:noFill/>
        </p:spPr>
        <p:txBody>
          <a:bodyPr wrap="square">
            <a:spAutoFit/>
          </a:bodyPr>
          <a:lstStyle/>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Prescripción:</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Las infracciones contempladas en la Ley N.º 32069 prescriben en un plazo de cuatro años. </a:t>
            </a:r>
            <a:r>
              <a:rPr lang="es-PE" dirty="0">
                <a:latin typeface="Roboto" panose="02000000000000000000" pitchFamily="2" charset="0"/>
                <a:ea typeface="Roboto" panose="02000000000000000000" pitchFamily="2" charset="0"/>
                <a:cs typeface="Roboto" panose="02000000000000000000" pitchFamily="2" charset="0"/>
              </a:rPr>
              <a:t>Este plazo se interrumpe desde la notificación del inicio del PAS y se mantiene suspendido hasta el vencimiento del plazo legal para imponer la sanción. </a:t>
            </a:r>
          </a:p>
          <a:p>
            <a:pPr algn="just"/>
            <a:endParaRPr lang="es-PE" sz="9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lgn="just"/>
            <a:r>
              <a:rPr lang="es-P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Caducidad:</a:t>
            </a:r>
            <a:r>
              <a:rPr lang="es-P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El PAS no puede exceder el plazo máximo de nueve meses, el cual se computa desde el día siguiente de la notificación de su inicio a la IA o CAJPRD. Si transcurre dicho plazo sin que se haya emitido resolución final, se debe declarar la caducidad de oficio y disponer el archivo definitivo del procedimiento. </a:t>
            </a:r>
          </a:p>
        </p:txBody>
      </p:sp>
      <p:sp>
        <p:nvSpPr>
          <p:cNvPr id="5" name="Google Shape;175;p21">
            <a:extLst>
              <a:ext uri="{FF2B5EF4-FFF2-40B4-BE49-F238E27FC236}">
                <a16:creationId xmlns:a16="http://schemas.microsoft.com/office/drawing/2014/main" id="{0DAFB8E4-FC70-8AF3-1572-AD1AD166032D}"/>
              </a:ext>
            </a:extLst>
          </p:cNvPr>
          <p:cNvSpPr txBox="1">
            <a:spLocks/>
          </p:cNvSpPr>
          <p:nvPr/>
        </p:nvSpPr>
        <p:spPr>
          <a:xfrm>
            <a:off x="2533222" y="5148680"/>
            <a:ext cx="2698234" cy="806744"/>
          </a:xfrm>
          <a:prstGeom prst="rect">
            <a:avLst/>
          </a:prstGeom>
          <a:noFill/>
          <a:ln>
            <a:noFill/>
          </a:ln>
        </p:spPr>
        <p:txBody>
          <a:bodyPr spcFirstLastPara="1" wrap="square" lIns="129525" tIns="129525" rIns="129525" bIns="129525" anchor="t" anchorCtr="0">
            <a:noAutofit/>
          </a:bodyPr>
          <a:lstStyle>
            <a:defPPr marR="0" lvl="0" algn="l" rtl="0">
              <a:lnSpc>
                <a:spcPct val="100000"/>
              </a:lnSpc>
              <a:spcBef>
                <a:spcPts val="0"/>
              </a:spcBef>
              <a:spcAft>
                <a:spcPts val="0"/>
              </a:spcAft>
            </a:defPPr>
            <a:lvl1pPr marL="457200" marR="0" lvl="0"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1pPr>
            <a:lvl2pPr marL="914400" marR="0" lvl="1"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69850" indent="0" algn="l">
              <a:buNone/>
            </a:pPr>
            <a:r>
              <a:rPr lang="es-PE" sz="15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Gabriel Loli León</a:t>
            </a:r>
            <a:endParaRPr lang="es-PE" sz="1500" b="1" i="0" u="none" strike="noStrike" dirty="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endParaRPr>
          </a:p>
          <a:p>
            <a:pPr marL="69850" indent="0" algn="l">
              <a:buNone/>
            </a:pPr>
            <a:r>
              <a:rPr lang="es-PE" sz="1500" i="0" u="none" strike="noStrike" dirty="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gloli@osterlingfirm.com </a:t>
            </a:r>
          </a:p>
        </p:txBody>
      </p:sp>
      <p:pic>
        <p:nvPicPr>
          <p:cNvPr id="9" name="Imagen 8" descr="Un hombre con traje y corbata sonriendo&#10;&#10;Descripción generada automáticamente">
            <a:extLst>
              <a:ext uri="{FF2B5EF4-FFF2-40B4-BE49-F238E27FC236}">
                <a16:creationId xmlns:a16="http://schemas.microsoft.com/office/drawing/2014/main" id="{A6F937DA-05EB-2CCB-5F43-19A1A4CA0BF6}"/>
              </a:ext>
            </a:extLst>
          </p:cNvPr>
          <p:cNvPicPr>
            <a:picLocks noChangeAspect="1"/>
          </p:cNvPicPr>
          <p:nvPr/>
        </p:nvPicPr>
        <p:blipFill rotWithShape="1">
          <a:blip r:embed="rId4">
            <a:extLst>
              <a:ext uri="{28A0092B-C50C-407E-A947-70E740481C1C}">
                <a14:useLocalDpi xmlns:a14="http://schemas.microsoft.com/office/drawing/2010/main" val="0"/>
              </a:ext>
            </a:extLst>
          </a:blip>
          <a:srcRect l="2462" t="5287" r="1755" b="18267"/>
          <a:stretch/>
        </p:blipFill>
        <p:spPr>
          <a:xfrm>
            <a:off x="989382" y="4887923"/>
            <a:ext cx="1335190" cy="1332000"/>
          </a:xfrm>
          <a:prstGeom prst="ellipse">
            <a:avLst/>
          </a:prstGeom>
          <a:effectLst>
            <a:outerShdw blurRad="50800" dist="38100" dir="5400000" algn="t" rotWithShape="0">
              <a:prstClr val="black">
                <a:alpha val="40000"/>
              </a:prstClr>
            </a:outerShdw>
          </a:effectLst>
        </p:spPr>
      </p:pic>
      <p:sp>
        <p:nvSpPr>
          <p:cNvPr id="12" name="Google Shape;175;p21">
            <a:extLst>
              <a:ext uri="{FF2B5EF4-FFF2-40B4-BE49-F238E27FC236}">
                <a16:creationId xmlns:a16="http://schemas.microsoft.com/office/drawing/2014/main" id="{17ED9F26-2BE5-2786-9633-EB0537FC8B32}"/>
              </a:ext>
            </a:extLst>
          </p:cNvPr>
          <p:cNvSpPr txBox="1">
            <a:spLocks/>
          </p:cNvSpPr>
          <p:nvPr/>
        </p:nvSpPr>
        <p:spPr>
          <a:xfrm>
            <a:off x="2517870" y="6775053"/>
            <a:ext cx="2693932" cy="806744"/>
          </a:xfrm>
          <a:prstGeom prst="rect">
            <a:avLst/>
          </a:prstGeom>
          <a:noFill/>
          <a:ln>
            <a:noFill/>
          </a:ln>
        </p:spPr>
        <p:txBody>
          <a:bodyPr spcFirstLastPara="1" wrap="square" lIns="129525" tIns="129525" rIns="129525" bIns="129525" anchor="t" anchorCtr="0">
            <a:noAutofit/>
          </a:bodyPr>
          <a:lstStyle>
            <a:defPPr marR="0" lvl="0" algn="l" rtl="0">
              <a:lnSpc>
                <a:spcPct val="100000"/>
              </a:lnSpc>
              <a:spcBef>
                <a:spcPts val="0"/>
              </a:spcBef>
              <a:spcAft>
                <a:spcPts val="0"/>
              </a:spcAft>
            </a:defPPr>
            <a:lvl1pPr marL="457200" marR="0" lvl="0"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1pPr>
            <a:lvl2pPr marL="914400" marR="0" lvl="1"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0" indent="0">
              <a:buFont typeface="Arial"/>
              <a:buNone/>
            </a:pPr>
            <a:r>
              <a:rPr lang="es-PE" sz="15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sym typeface="Roboto"/>
              </a:rPr>
              <a:t>Daniela Bernui Garcés</a:t>
            </a:r>
          </a:p>
          <a:p>
            <a:pPr marL="0" indent="0">
              <a:buFont typeface="Arial"/>
              <a:buNone/>
            </a:pPr>
            <a:r>
              <a:rPr lang="es-PE" sz="15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sym typeface="Roboto"/>
              </a:rPr>
              <a:t>dbernui@osterlingfirm.com </a:t>
            </a:r>
          </a:p>
        </p:txBody>
      </p:sp>
      <p:pic>
        <p:nvPicPr>
          <p:cNvPr id="13" name="Imagen 12" descr="Mujer de cabello largo sonriendo&#10;&#10;Descripción generada automáticamente">
            <a:extLst>
              <a:ext uri="{FF2B5EF4-FFF2-40B4-BE49-F238E27FC236}">
                <a16:creationId xmlns:a16="http://schemas.microsoft.com/office/drawing/2014/main" id="{92ADD1F7-81BF-DBBB-A78D-E14A7C0ABEE9}"/>
              </a:ext>
            </a:extLst>
          </p:cNvPr>
          <p:cNvPicPr>
            <a:picLocks noChangeAspect="1"/>
          </p:cNvPicPr>
          <p:nvPr/>
        </p:nvPicPr>
        <p:blipFill rotWithShape="1">
          <a:blip r:embed="rId5">
            <a:extLst>
              <a:ext uri="{28A0092B-C50C-407E-A947-70E740481C1C}">
                <a14:useLocalDpi xmlns:a14="http://schemas.microsoft.com/office/drawing/2010/main" val="0"/>
              </a:ext>
            </a:extLst>
          </a:blip>
          <a:srcRect l="8519" t="5603" r="1607" b="22351"/>
          <a:stretch/>
        </p:blipFill>
        <p:spPr>
          <a:xfrm>
            <a:off x="923704" y="6518630"/>
            <a:ext cx="1329244" cy="1332000"/>
          </a:xfrm>
          <a:prstGeom prst="ellipse">
            <a:avLst/>
          </a:prstGeom>
          <a:effectLst>
            <a:outerShdw blurRad="50800" dist="38100" dir="5400000" algn="t" rotWithShape="0">
              <a:prstClr val="black">
                <a:alpha val="40000"/>
              </a:prstClr>
            </a:outerShdw>
          </a:effectLst>
        </p:spPr>
      </p:pic>
      <p:sp>
        <p:nvSpPr>
          <p:cNvPr id="14" name="Google Shape;175;p21">
            <a:extLst>
              <a:ext uri="{FF2B5EF4-FFF2-40B4-BE49-F238E27FC236}">
                <a16:creationId xmlns:a16="http://schemas.microsoft.com/office/drawing/2014/main" id="{98C26523-CDD1-A080-2D48-5262966877F9}"/>
              </a:ext>
            </a:extLst>
          </p:cNvPr>
          <p:cNvSpPr txBox="1">
            <a:spLocks/>
          </p:cNvSpPr>
          <p:nvPr/>
        </p:nvSpPr>
        <p:spPr>
          <a:xfrm>
            <a:off x="2517870" y="8377271"/>
            <a:ext cx="2959002" cy="806744"/>
          </a:xfrm>
          <a:prstGeom prst="rect">
            <a:avLst/>
          </a:prstGeom>
          <a:noFill/>
          <a:ln>
            <a:noFill/>
          </a:ln>
        </p:spPr>
        <p:txBody>
          <a:bodyPr spcFirstLastPara="1" wrap="square" lIns="129525" tIns="129525" rIns="129525" bIns="129525" anchor="t" anchorCtr="0">
            <a:noAutofit/>
          </a:bodyPr>
          <a:lstStyle>
            <a:defPPr marR="0" lvl="0" algn="l" rtl="0">
              <a:lnSpc>
                <a:spcPct val="100000"/>
              </a:lnSpc>
              <a:spcBef>
                <a:spcPts val="0"/>
              </a:spcBef>
              <a:spcAft>
                <a:spcPts val="0"/>
              </a:spcAft>
            </a:defPPr>
            <a:lvl1pPr marL="457200" marR="0" lvl="0"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1pPr>
            <a:lvl2pPr marL="914400" marR="0" lvl="1"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0" indent="0">
              <a:buFont typeface="Arial"/>
              <a:buNone/>
            </a:pPr>
            <a:r>
              <a:rPr lang="es-PE" sz="15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sym typeface="Roboto"/>
              </a:rPr>
              <a:t>Noelia Piscoya</a:t>
            </a:r>
          </a:p>
          <a:p>
            <a:pPr marL="0" indent="0">
              <a:buFont typeface="Arial"/>
              <a:buNone/>
            </a:pPr>
            <a:r>
              <a:rPr lang="es-PE" sz="15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sym typeface="Roboto"/>
              </a:rPr>
              <a:t>npiscoya@osterlingfirm.com </a:t>
            </a:r>
          </a:p>
        </p:txBody>
      </p:sp>
      <p:pic>
        <p:nvPicPr>
          <p:cNvPr id="15" name="Imagen 14" descr="Mujer sonriendo con lentes&#10;&#10;El contenido generado por IA puede ser incorrecto.">
            <a:extLst>
              <a:ext uri="{FF2B5EF4-FFF2-40B4-BE49-F238E27FC236}">
                <a16:creationId xmlns:a16="http://schemas.microsoft.com/office/drawing/2014/main" id="{1ED995DF-A507-AC3A-CD4D-32CFDC9F62CF}"/>
              </a:ext>
            </a:extLst>
          </p:cNvPr>
          <p:cNvPicPr>
            <a:picLocks noChangeAspect="1"/>
          </p:cNvPicPr>
          <p:nvPr/>
        </p:nvPicPr>
        <p:blipFill>
          <a:blip r:embed="rId6"/>
          <a:srcRect t="1594" b="18002"/>
          <a:stretch>
            <a:fillRect/>
          </a:stretch>
        </p:blipFill>
        <p:spPr>
          <a:xfrm>
            <a:off x="912286" y="8123014"/>
            <a:ext cx="1331600" cy="1332000"/>
          </a:xfrm>
          <a:prstGeom prst="ellipse">
            <a:avLst/>
          </a:prstGeom>
          <a:effectLst>
            <a:outerShdw blurRad="50800" dist="38100" dir="5400000" algn="t" rotWithShape="0">
              <a:prstClr val="black">
                <a:alpha val="40000"/>
              </a:prstClr>
            </a:outerShdw>
          </a:effectLst>
        </p:spPr>
      </p:pic>
      <p:sp>
        <p:nvSpPr>
          <p:cNvPr id="16" name="Google Shape;174;p21">
            <a:extLst>
              <a:ext uri="{FF2B5EF4-FFF2-40B4-BE49-F238E27FC236}">
                <a16:creationId xmlns:a16="http://schemas.microsoft.com/office/drawing/2014/main" id="{251BED4F-3509-5021-9C54-FC022DF24920}"/>
              </a:ext>
            </a:extLst>
          </p:cNvPr>
          <p:cNvSpPr txBox="1">
            <a:spLocks/>
          </p:cNvSpPr>
          <p:nvPr/>
        </p:nvSpPr>
        <p:spPr>
          <a:xfrm>
            <a:off x="418037" y="4328471"/>
            <a:ext cx="6669764" cy="522650"/>
          </a:xfrm>
          <a:prstGeom prst="rect">
            <a:avLst/>
          </a:prstGeom>
          <a:noFill/>
          <a:ln>
            <a:noFill/>
          </a:ln>
        </p:spPr>
        <p:txBody>
          <a:bodyPr spcFirstLastPara="1" wrap="square" lIns="129525" tIns="129525" rIns="129525" bIns="129525" anchor="t" anchorCtr="0">
            <a:noAutofit/>
          </a:bodyPr>
          <a:lstStyle>
            <a:defPPr marR="0" lvl="0" algn="l" rtl="0">
              <a:lnSpc>
                <a:spcPct val="100000"/>
              </a:lnSpc>
              <a:spcBef>
                <a:spcPts val="0"/>
              </a:spcBef>
              <a:spcAft>
                <a:spcPts val="0"/>
              </a:spcAft>
            </a:defPPr>
            <a:lvl1pPr marL="457200" marR="0" lvl="0"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1pPr>
            <a:lvl2pPr marL="914400" marR="0" lvl="1"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0" indent="0" algn="ctr">
              <a:spcAft>
                <a:spcPts val="1700"/>
              </a:spcAft>
              <a:buFont typeface="Arial"/>
              <a:buNone/>
            </a:pPr>
            <a:r>
              <a:rPr lang="es-MX" sz="1400" dirty="0">
                <a:solidFill>
                  <a:srgbClr val="434343"/>
                </a:solidFill>
                <a:latin typeface="Roboto" panose="02000000000000000000" pitchFamily="2" charset="0"/>
                <a:ea typeface="Roboto" panose="02000000000000000000" pitchFamily="2" charset="0"/>
                <a:cs typeface="Roboto" panose="02000000000000000000" pitchFamily="2" charset="0"/>
                <a:sym typeface="Roboto"/>
              </a:rPr>
              <a:t>Para más información o asesoría sobre este tema, comunicarse con:</a:t>
            </a:r>
          </a:p>
          <a:p>
            <a:pPr marL="0" indent="0" algn="ctr">
              <a:spcAft>
                <a:spcPts val="1700"/>
              </a:spcAft>
              <a:buFont typeface="Arial"/>
              <a:buNone/>
            </a:pPr>
            <a:endParaRPr lang="es-MX" sz="1400" dirty="0">
              <a:solidFill>
                <a:srgbClr val="434343"/>
              </a:solidFill>
              <a:latin typeface="Roboto" panose="02000000000000000000" pitchFamily="2" charset="0"/>
              <a:ea typeface="Roboto" panose="02000000000000000000" pitchFamily="2" charset="0"/>
              <a:cs typeface="Roboto" panose="02000000000000000000" pitchFamily="2" charset="0"/>
              <a:sym typeface="Roboto"/>
            </a:endParaRPr>
          </a:p>
        </p:txBody>
      </p:sp>
      <p:sp>
        <p:nvSpPr>
          <p:cNvPr id="18" name="Google Shape;110;p15">
            <a:extLst>
              <a:ext uri="{FF2B5EF4-FFF2-40B4-BE49-F238E27FC236}">
                <a16:creationId xmlns:a16="http://schemas.microsoft.com/office/drawing/2014/main" id="{C406E977-3BD3-41DF-2F59-313D63FCEB6D}"/>
              </a:ext>
            </a:extLst>
          </p:cNvPr>
          <p:cNvSpPr/>
          <p:nvPr/>
        </p:nvSpPr>
        <p:spPr>
          <a:xfrm>
            <a:off x="0" y="4126733"/>
            <a:ext cx="7559676" cy="45719"/>
          </a:xfrm>
          <a:prstGeom prst="rect">
            <a:avLst/>
          </a:prstGeom>
          <a:solidFill>
            <a:srgbClr val="1A4E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38DAE"/>
              </a:solidFill>
            </a:endParaRPr>
          </a:p>
        </p:txBody>
      </p:sp>
      <p:pic>
        <p:nvPicPr>
          <p:cNvPr id="22" name="Imagen 21" descr="Icono&#10;&#10;Descripción generada automáticamente">
            <a:extLst>
              <a:ext uri="{FF2B5EF4-FFF2-40B4-BE49-F238E27FC236}">
                <a16:creationId xmlns:a16="http://schemas.microsoft.com/office/drawing/2014/main" id="{300C222C-BC2F-0EAA-2592-3ECF675BB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9018" y="1840376"/>
            <a:ext cx="643565" cy="643565"/>
          </a:xfrm>
          <a:prstGeom prst="rect">
            <a:avLst/>
          </a:prstGeom>
        </p:spPr>
      </p:pic>
      <p:pic>
        <p:nvPicPr>
          <p:cNvPr id="23" name="Imagen 22" descr="Icono&#10;&#10;Descripción generada automáticamente">
            <a:extLst>
              <a:ext uri="{FF2B5EF4-FFF2-40B4-BE49-F238E27FC236}">
                <a16:creationId xmlns:a16="http://schemas.microsoft.com/office/drawing/2014/main" id="{5404AF0A-3EE2-F4A1-4EC8-DE99D99022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9018" y="2887756"/>
            <a:ext cx="774084" cy="774084"/>
          </a:xfrm>
          <a:prstGeom prst="rect">
            <a:avLst/>
          </a:prstGeom>
        </p:spPr>
      </p:pic>
      <p:sp>
        <p:nvSpPr>
          <p:cNvPr id="25" name="Google Shape;59;p13">
            <a:extLst>
              <a:ext uri="{FF2B5EF4-FFF2-40B4-BE49-F238E27FC236}">
                <a16:creationId xmlns:a16="http://schemas.microsoft.com/office/drawing/2014/main" id="{7EC5C4B1-C4E4-2CD9-E1E4-DB2EAD28EE64}"/>
              </a:ext>
            </a:extLst>
          </p:cNvPr>
          <p:cNvSpPr txBox="1"/>
          <p:nvPr/>
        </p:nvSpPr>
        <p:spPr>
          <a:xfrm>
            <a:off x="271073" y="110328"/>
            <a:ext cx="1796760" cy="89387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s" sz="1800" b="1" i="0" u="none" strike="noStrike" cap="none" dirty="0">
                <a:solidFill>
                  <a:schemeClr val="bg1"/>
                </a:solidFill>
                <a:latin typeface="Roboto"/>
                <a:ea typeface="Roboto"/>
                <a:cs typeface="Roboto"/>
                <a:sym typeface="Roboto"/>
              </a:rPr>
              <a:t>ALERTA LEGAL </a:t>
            </a:r>
            <a:r>
              <a:rPr lang="es" b="1" i="0" u="none" strike="noStrike" cap="none" dirty="0">
                <a:solidFill>
                  <a:schemeClr val="bg1"/>
                </a:solidFill>
                <a:latin typeface="Roboto"/>
                <a:ea typeface="Roboto"/>
                <a:cs typeface="Roboto"/>
                <a:sym typeface="Roboto"/>
              </a:rPr>
              <a:t>CONTRATACIONES CON EL ESTADO</a:t>
            </a:r>
            <a:endParaRPr lang="es" sz="1800" b="1" i="0" u="none" strike="noStrike" cap="none" dirty="0">
              <a:solidFill>
                <a:schemeClr val="bg1"/>
              </a:solidFill>
              <a:latin typeface="Roboto"/>
              <a:ea typeface="Roboto"/>
              <a:cs typeface="Roboto"/>
              <a:sym typeface="Roboto"/>
            </a:endParaRPr>
          </a:p>
        </p:txBody>
      </p:sp>
      <p:sp>
        <p:nvSpPr>
          <p:cNvPr id="27" name="Google Shape;58;p13">
            <a:extLst>
              <a:ext uri="{FF2B5EF4-FFF2-40B4-BE49-F238E27FC236}">
                <a16:creationId xmlns:a16="http://schemas.microsoft.com/office/drawing/2014/main" id="{87F986BD-CEEF-7086-6703-277B92D60CA6}"/>
              </a:ext>
            </a:extLst>
          </p:cNvPr>
          <p:cNvSpPr txBox="1"/>
          <p:nvPr/>
        </p:nvSpPr>
        <p:spPr>
          <a:xfrm>
            <a:off x="2121480" y="143148"/>
            <a:ext cx="5196122" cy="1207185"/>
          </a:xfrm>
          <a:prstGeom prst="rect">
            <a:avLst/>
          </a:prstGeom>
          <a:noFill/>
          <a:ln>
            <a:noFill/>
          </a:ln>
        </p:spPr>
        <p:txBody>
          <a:bodyPr spcFirstLastPara="1" wrap="square" lIns="91425" tIns="91425" rIns="91425" bIns="91425" anchor="t" anchorCtr="0">
            <a:noAutofit/>
          </a:bodyPr>
          <a:lstStyle/>
          <a:p>
            <a:pPr algn="ctr"/>
            <a:r>
              <a:rPr lang="es-PE" sz="1300" dirty="0">
                <a:solidFill>
                  <a:schemeClr val="bg1"/>
                </a:solidFill>
                <a:latin typeface="Roboto" panose="02000000000000000000" pitchFamily="2" charset="0"/>
                <a:ea typeface="Roboto" panose="02000000000000000000" pitchFamily="2" charset="0"/>
                <a:cs typeface="Roboto" panose="02000000000000000000" pitchFamily="2" charset="0"/>
              </a:rPr>
              <a:t>Aprueban la Directiva del Procedimiento Administrativo Sancionador de Instituciones Arbitrales y Centros de Administración de Juntas de Prevención y Resolución de Disputas</a:t>
            </a:r>
          </a:p>
        </p:txBody>
      </p:sp>
      <p:cxnSp>
        <p:nvCxnSpPr>
          <p:cNvPr id="30" name="Google Shape;60;p13">
            <a:extLst>
              <a:ext uri="{FF2B5EF4-FFF2-40B4-BE49-F238E27FC236}">
                <a16:creationId xmlns:a16="http://schemas.microsoft.com/office/drawing/2014/main" id="{78092B6C-9F2D-D8C9-3695-A8C0700E3ACC}"/>
              </a:ext>
            </a:extLst>
          </p:cNvPr>
          <p:cNvCxnSpPr>
            <a:cxnSpLocks/>
          </p:cNvCxnSpPr>
          <p:nvPr/>
        </p:nvCxnSpPr>
        <p:spPr>
          <a:xfrm>
            <a:off x="2068772" y="198903"/>
            <a:ext cx="0" cy="716429"/>
          </a:xfrm>
          <a:prstGeom prst="straightConnector1">
            <a:avLst/>
          </a:prstGeom>
          <a:noFill/>
          <a:ln w="9525" cap="flat" cmpd="sng">
            <a:solidFill>
              <a:schemeClr val="bg1"/>
            </a:solidFill>
            <a:prstDash val="solid"/>
            <a:round/>
            <a:headEnd type="none" w="sm" len="sm"/>
            <a:tailEnd type="none" w="sm" len="sm"/>
          </a:ln>
        </p:spPr>
      </p:cxnSp>
    </p:spTree>
    <p:extLst>
      <p:ext uri="{BB962C8B-B14F-4D97-AF65-F5344CB8AC3E}">
        <p14:creationId xmlns:p14="http://schemas.microsoft.com/office/powerpoint/2010/main" val="401873230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14487</TotalTime>
  <Words>895</Words>
  <Application>Microsoft Macintosh PowerPoint</Application>
  <PresentationFormat>Personalizado</PresentationFormat>
  <Paragraphs>48</Paragraphs>
  <Slides>4</Slides>
  <Notes>4</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vt:i4>
      </vt:variant>
    </vt:vector>
  </HeadingPairs>
  <TitlesOfParts>
    <vt:vector size="7" baseType="lpstr">
      <vt:lpstr>Arial</vt:lpstr>
      <vt:lpstr>Roboto</vt:lpstr>
      <vt:lpstr>Simple Light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Angélica Manayay Reynoso</dc:creator>
  <cp:lastModifiedBy>Dariella Allemant Sega</cp:lastModifiedBy>
  <cp:revision>96</cp:revision>
  <dcterms:modified xsi:type="dcterms:W3CDTF">2025-09-16T20:48:22Z</dcterms:modified>
</cp:coreProperties>
</file>